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07" r:id="rId4"/>
    <p:sldId id="277" r:id="rId5"/>
    <p:sldId id="276" r:id="rId6"/>
    <p:sldId id="278" r:id="rId7"/>
    <p:sldId id="279" r:id="rId8"/>
    <p:sldId id="304" r:id="rId9"/>
    <p:sldId id="288" r:id="rId10"/>
    <p:sldId id="293" r:id="rId11"/>
    <p:sldId id="298" r:id="rId12"/>
    <p:sldId id="283" r:id="rId13"/>
    <p:sldId id="309" r:id="rId14"/>
    <p:sldId id="291" r:id="rId15"/>
    <p:sldId id="284" r:id="rId16"/>
    <p:sldId id="285" r:id="rId17"/>
    <p:sldId id="292" r:id="rId18"/>
    <p:sldId id="310" r:id="rId19"/>
    <p:sldId id="286" r:id="rId20"/>
    <p:sldId id="287" r:id="rId21"/>
    <p:sldId id="297"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varScale="1">
        <p:scale>
          <a:sx n="85" d="100"/>
          <a:sy n="85" d="100"/>
        </p:scale>
        <p:origin x="662" y="72"/>
      </p:cViewPr>
      <p:guideLst/>
    </p:cSldViewPr>
  </p:slideViewPr>
  <p:notesTextViewPr>
    <p:cViewPr>
      <p:scale>
        <a:sx n="1" d="1"/>
        <a:sy n="1" d="1"/>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06687" y="443104"/>
            <a:ext cx="11535380" cy="774700"/>
          </a:xfrm>
        </p:spPr>
        <p:txBody>
          <a:bodyPr>
            <a:normAutofit fontScale="90000"/>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Stages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regulatory control and activities of each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one</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17.2  Intro to Medical Equipment Regulation</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476250" y="1549661"/>
            <a:ext cx="5333896" cy="1631216"/>
          </a:xfrm>
          <a:prstGeom prst="rect">
            <a:avLst/>
          </a:prstGeom>
        </p:spPr>
        <p:txBody>
          <a:bodyPr wrap="square">
            <a:spAutoFit/>
          </a:bodyPr>
          <a:lstStyle/>
          <a:p>
            <a:r>
              <a:rPr lang="en-GB" sz="2000" b="1" dirty="0">
                <a:latin typeface="+mj-lt"/>
              </a:rPr>
              <a:t>Stages of regulatory control associated with equipment life cycle</a:t>
            </a:r>
          </a:p>
          <a:p>
            <a:pPr marL="800100" lvl="1" indent="-342900">
              <a:buFont typeface="Arial" panose="020B0604020202020204" pitchFamily="34" charset="0"/>
              <a:buChar char="•"/>
            </a:pPr>
            <a:r>
              <a:rPr lang="en-US" sz="2000" dirty="0" smtClean="0">
                <a:latin typeface="+mj-lt"/>
              </a:rPr>
              <a:t>Pre-market</a:t>
            </a:r>
            <a:endParaRPr lang="en-US" sz="2000" dirty="0">
              <a:latin typeface="+mj-lt"/>
            </a:endParaRPr>
          </a:p>
          <a:p>
            <a:pPr marL="800100" lvl="1" indent="-342900">
              <a:buFont typeface="Arial" panose="020B0604020202020204" pitchFamily="34" charset="0"/>
              <a:buChar char="•"/>
            </a:pPr>
            <a:r>
              <a:rPr lang="en-US" sz="2000" dirty="0" smtClean="0">
                <a:latin typeface="+mj-lt"/>
              </a:rPr>
              <a:t>Placing </a:t>
            </a:r>
            <a:r>
              <a:rPr lang="en-US" sz="2000" dirty="0">
                <a:latin typeface="+mj-lt"/>
              </a:rPr>
              <a:t>on market</a:t>
            </a:r>
          </a:p>
          <a:p>
            <a:pPr marL="800100" lvl="1" indent="-342900">
              <a:buFont typeface="Arial" panose="020B0604020202020204" pitchFamily="34" charset="0"/>
              <a:buChar char="•"/>
            </a:pPr>
            <a:r>
              <a:rPr lang="en-US" sz="2000" dirty="0" smtClean="0">
                <a:latin typeface="+mj-lt"/>
              </a:rPr>
              <a:t>Post-market</a:t>
            </a:r>
            <a:endParaRPr lang="en-GB" sz="2000"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6149138" y="4417682"/>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17.2.2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the stages of regulatory control and activities of each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one</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pic>
        <p:nvPicPr>
          <p:cNvPr id="3" name="Afbeelding 2"/>
          <p:cNvPicPr>
            <a:picLocks noChangeAspect="1"/>
          </p:cNvPicPr>
          <p:nvPr/>
        </p:nvPicPr>
        <p:blipFill>
          <a:blip r:embed="rId2"/>
          <a:stretch>
            <a:fillRect/>
          </a:stretch>
        </p:blipFill>
        <p:spPr>
          <a:xfrm>
            <a:off x="6149138" y="1687663"/>
            <a:ext cx="5401733" cy="2437441"/>
          </a:xfrm>
          <a:prstGeom prst="rect">
            <a:avLst/>
          </a:prstGeom>
        </p:spPr>
      </p:pic>
      <p:sp>
        <p:nvSpPr>
          <p:cNvPr id="12" name="Titel 1"/>
          <p:cNvSpPr txBox="1">
            <a:spLocks/>
          </p:cNvSpPr>
          <p:nvPr/>
        </p:nvSpPr>
        <p:spPr>
          <a:xfrm>
            <a:off x="6149140" y="5114055"/>
            <a:ext cx="6017623" cy="34273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17.2.4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Explain regulatory tools and requirements..</a:t>
            </a:r>
          </a:p>
        </p:txBody>
      </p:sp>
      <p:sp>
        <p:nvSpPr>
          <p:cNvPr id="14" name="Titel 1"/>
          <p:cNvSpPr txBox="1">
            <a:spLocks/>
          </p:cNvSpPr>
          <p:nvPr/>
        </p:nvSpPr>
        <p:spPr>
          <a:xfrm>
            <a:off x="6149139" y="4721111"/>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17.2.3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Illustrate the framework for medical equipment regulation.</a:t>
            </a:r>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Manufacturing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Rechthoek 12"/>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16"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17" name="Rechthoek 16"/>
          <p:cNvSpPr/>
          <p:nvPr/>
        </p:nvSpPr>
        <p:spPr>
          <a:xfrm>
            <a:off x="3706203" y="1584297"/>
            <a:ext cx="7696201" cy="1015663"/>
          </a:xfrm>
          <a:prstGeom prst="rect">
            <a:avLst/>
          </a:prstGeom>
        </p:spPr>
        <p:txBody>
          <a:bodyPr wrap="square">
            <a:spAutoFit/>
          </a:bodyPr>
          <a:lstStyle/>
          <a:p>
            <a:r>
              <a:rPr lang="en-GB" sz="2000" b="1" dirty="0" smtClean="0">
                <a:solidFill>
                  <a:srgbClr val="7030A0"/>
                </a:solidFill>
                <a:latin typeface="+mj-lt"/>
              </a:rPr>
              <a:t>Good Manufacturing Practices (GMP) </a:t>
            </a:r>
            <a:r>
              <a:rPr lang="en-GB" sz="2000" dirty="0" smtClean="0">
                <a:latin typeface="+mj-lt"/>
              </a:rPr>
              <a:t>contains an enormous amount of regulations on how a manufacturing operation needs to be run to deliver consistent quality and continuous improvement of processes. </a:t>
            </a:r>
            <a:endParaRPr lang="en-US" sz="2000" dirty="0">
              <a:latin typeface="+mj-lt"/>
            </a:endParaRPr>
          </a:p>
        </p:txBody>
      </p:sp>
      <p:sp>
        <p:nvSpPr>
          <p:cNvPr id="18" name="Rechthoek 17"/>
          <p:cNvSpPr/>
          <p:nvPr/>
        </p:nvSpPr>
        <p:spPr>
          <a:xfrm>
            <a:off x="3786896" y="3102710"/>
            <a:ext cx="8311971" cy="2554545"/>
          </a:xfrm>
          <a:prstGeom prst="rect">
            <a:avLst/>
          </a:prstGeom>
        </p:spPr>
        <p:txBody>
          <a:bodyPr wrap="square">
            <a:spAutoFit/>
          </a:bodyPr>
          <a:lstStyle/>
          <a:p>
            <a:r>
              <a:rPr lang="en-GB" sz="2000" dirty="0" smtClean="0">
                <a:latin typeface="+mj-lt"/>
              </a:rPr>
              <a:t>For example: </a:t>
            </a:r>
            <a:r>
              <a:rPr lang="en-GB" sz="2000" b="1" dirty="0" smtClean="0">
                <a:solidFill>
                  <a:srgbClr val="7030A0"/>
                </a:solidFill>
                <a:latin typeface="+mj-lt"/>
              </a:rPr>
              <a:t>descriptions must be available </a:t>
            </a:r>
            <a:r>
              <a:rPr lang="en-GB" sz="2000" dirty="0" smtClean="0">
                <a:latin typeface="+mj-lt"/>
              </a:rPr>
              <a:t>of </a:t>
            </a:r>
          </a:p>
          <a:p>
            <a:pPr marL="342900" indent="-342900">
              <a:buFont typeface="Arial" panose="020B0604020202020204" pitchFamily="34" charset="0"/>
              <a:buChar char="•"/>
            </a:pPr>
            <a:r>
              <a:rPr lang="en-GB" sz="2000" dirty="0" smtClean="0">
                <a:latin typeface="+mj-lt"/>
              </a:rPr>
              <a:t>all (construction) work, </a:t>
            </a:r>
          </a:p>
          <a:p>
            <a:pPr marL="342900" indent="-342900">
              <a:buFont typeface="Arial" panose="020B0604020202020204" pitchFamily="34" charset="0"/>
              <a:buChar char="•"/>
            </a:pPr>
            <a:r>
              <a:rPr lang="en-GB" sz="2000" dirty="0" smtClean="0">
                <a:latin typeface="+mj-lt"/>
              </a:rPr>
              <a:t>all testing work, </a:t>
            </a:r>
          </a:p>
          <a:p>
            <a:pPr marL="342900" indent="-342900">
              <a:buFont typeface="Arial" panose="020B0604020202020204" pitchFamily="34" charset="0"/>
              <a:buChar char="•"/>
            </a:pPr>
            <a:r>
              <a:rPr lang="en-GB" sz="2000" dirty="0" smtClean="0">
                <a:latin typeface="+mj-lt"/>
              </a:rPr>
              <a:t>when to approve a product, </a:t>
            </a:r>
          </a:p>
          <a:p>
            <a:pPr marL="342900" indent="-342900">
              <a:buFont typeface="Arial" panose="020B0604020202020204" pitchFamily="34" charset="0"/>
              <a:buChar char="•"/>
            </a:pPr>
            <a:r>
              <a:rPr lang="en-GB" sz="2000" dirty="0" smtClean="0">
                <a:latin typeface="+mj-lt"/>
              </a:rPr>
              <a:t>when to repair or throw away, </a:t>
            </a:r>
          </a:p>
          <a:p>
            <a:pPr marL="342900" indent="-342900">
              <a:buFont typeface="Arial" panose="020B0604020202020204" pitchFamily="34" charset="0"/>
              <a:buChar char="•"/>
            </a:pPr>
            <a:r>
              <a:rPr lang="en-GB" sz="2000" dirty="0" smtClean="0">
                <a:latin typeface="+mj-lt"/>
              </a:rPr>
              <a:t>how suppliers are managed, </a:t>
            </a:r>
          </a:p>
          <a:p>
            <a:pPr marL="342900" indent="-342900">
              <a:buFont typeface="Arial" panose="020B0604020202020204" pitchFamily="34" charset="0"/>
              <a:buChar char="•"/>
            </a:pPr>
            <a:r>
              <a:rPr lang="en-GB" sz="2000" dirty="0" smtClean="0">
                <a:latin typeface="+mj-lt"/>
              </a:rPr>
              <a:t>how product problems in the field should be investigated in manufacturing,</a:t>
            </a:r>
          </a:p>
          <a:p>
            <a:pPr marL="342900" indent="-342900">
              <a:buFont typeface="Arial" panose="020B0604020202020204" pitchFamily="34" charset="0"/>
              <a:buChar char="•"/>
            </a:pPr>
            <a:r>
              <a:rPr lang="en-GB" sz="2000" dirty="0" smtClean="0">
                <a:latin typeface="+mj-lt"/>
              </a:rPr>
              <a:t>….. </a:t>
            </a:r>
            <a:endParaRPr lang="en-US" sz="2000" dirty="0">
              <a:latin typeface="+mj-lt"/>
            </a:endParaRPr>
          </a:p>
        </p:txBody>
      </p:sp>
      <p:pic>
        <p:nvPicPr>
          <p:cNvPr id="19" name="Afbeelding 18"/>
          <p:cNvPicPr>
            <a:picLocks noChangeAspect="1"/>
          </p:cNvPicPr>
          <p:nvPr/>
        </p:nvPicPr>
        <p:blipFill>
          <a:blip r:embed="rId2"/>
          <a:stretch>
            <a:fillRect/>
          </a:stretch>
        </p:blipFill>
        <p:spPr>
          <a:xfrm>
            <a:off x="632263" y="1912613"/>
            <a:ext cx="2143125" cy="2143125"/>
          </a:xfrm>
          <a:prstGeom prst="rect">
            <a:avLst/>
          </a:prstGeom>
        </p:spPr>
      </p:pic>
    </p:spTree>
    <p:extLst>
      <p:ext uri="{BB962C8B-B14F-4D97-AF65-F5344CB8AC3E}">
        <p14:creationId xmlns:p14="http://schemas.microsoft.com/office/powerpoint/2010/main" val="399471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Packaging standards</a:t>
            </a:r>
          </a:p>
        </p:txBody>
      </p:sp>
      <p:sp>
        <p:nvSpPr>
          <p:cNvPr id="2" name="Rechthoek 1"/>
          <p:cNvSpPr/>
          <p:nvPr/>
        </p:nvSpPr>
        <p:spPr>
          <a:xfrm>
            <a:off x="467704" y="1539694"/>
            <a:ext cx="11260666" cy="1323439"/>
          </a:xfrm>
          <a:prstGeom prst="rect">
            <a:avLst/>
          </a:prstGeom>
        </p:spPr>
        <p:txBody>
          <a:bodyPr wrap="square">
            <a:spAutoFit/>
          </a:bodyPr>
          <a:lstStyle/>
          <a:p>
            <a:pPr algn="ctr"/>
            <a:r>
              <a:rPr lang="en-GB" sz="2000" dirty="0" smtClean="0">
                <a:latin typeface="+mj-lt"/>
              </a:rPr>
              <a:t>Medical </a:t>
            </a:r>
            <a:r>
              <a:rPr lang="en-GB" sz="2000" dirty="0">
                <a:latin typeface="+mj-lt"/>
              </a:rPr>
              <a:t>device packaging is highly regulated. </a:t>
            </a:r>
            <a:endParaRPr lang="en-GB" sz="2000" dirty="0" smtClean="0">
              <a:latin typeface="+mj-lt"/>
            </a:endParaRPr>
          </a:p>
          <a:p>
            <a:pPr algn="ctr"/>
            <a:r>
              <a:rPr lang="en-GB" sz="2000" dirty="0" smtClean="0">
                <a:latin typeface="+mj-lt"/>
              </a:rPr>
              <a:t>Often </a:t>
            </a:r>
            <a:r>
              <a:rPr lang="en-GB" sz="2000" dirty="0">
                <a:latin typeface="+mj-lt"/>
              </a:rPr>
              <a:t>medical devices and products are sterilized in the </a:t>
            </a:r>
            <a:r>
              <a:rPr lang="en-GB" sz="2000" dirty="0" smtClean="0">
                <a:latin typeface="+mj-lt"/>
              </a:rPr>
              <a:t>package. </a:t>
            </a:r>
          </a:p>
          <a:p>
            <a:pPr algn="ctr"/>
            <a:r>
              <a:rPr lang="en-GB" sz="2000" dirty="0" smtClean="0">
                <a:latin typeface="+mj-lt"/>
              </a:rPr>
              <a:t>Sterility </a:t>
            </a:r>
            <a:r>
              <a:rPr lang="en-GB" sz="2000" dirty="0">
                <a:latin typeface="+mj-lt"/>
              </a:rPr>
              <a:t>must be maintained throughout distribution to allow immediate use by physicians. </a:t>
            </a:r>
            <a:endParaRPr lang="en-GB" sz="2000" dirty="0" smtClean="0">
              <a:latin typeface="+mj-lt"/>
            </a:endParaRPr>
          </a:p>
          <a:p>
            <a:pPr algn="ctr"/>
            <a:r>
              <a:rPr lang="en-GB" sz="2000" dirty="0" smtClean="0">
                <a:latin typeface="+mj-lt"/>
              </a:rPr>
              <a:t>A </a:t>
            </a:r>
            <a:r>
              <a:rPr lang="en-GB" sz="2000" dirty="0">
                <a:latin typeface="+mj-lt"/>
              </a:rPr>
              <a:t>series of special packaging tests measure the ability of the package to maintain sterility. </a:t>
            </a:r>
          </a:p>
        </p:txBody>
      </p:sp>
      <p:sp>
        <p:nvSpPr>
          <p:cNvPr id="3" name="Rechthoek 2"/>
          <p:cNvSpPr/>
          <p:nvPr/>
        </p:nvSpPr>
        <p:spPr>
          <a:xfrm>
            <a:off x="1484207" y="3348313"/>
            <a:ext cx="9533466" cy="2246769"/>
          </a:xfrm>
          <a:prstGeom prst="rect">
            <a:avLst/>
          </a:prstGeom>
        </p:spPr>
        <p:txBody>
          <a:bodyPr wrap="square">
            <a:spAutoFit/>
          </a:bodyPr>
          <a:lstStyle/>
          <a:p>
            <a:pPr lvl="0"/>
            <a:r>
              <a:rPr lang="en-GB" sz="2000" dirty="0">
                <a:solidFill>
                  <a:srgbClr val="000000"/>
                </a:solidFill>
                <a:latin typeface="Calibri Light" panose="020F0302020204030204"/>
              </a:rPr>
              <a:t>Relevant standards </a:t>
            </a:r>
            <a:r>
              <a:rPr lang="en-GB" sz="2000" dirty="0" smtClean="0">
                <a:solidFill>
                  <a:srgbClr val="000000"/>
                </a:solidFill>
                <a:latin typeface="Calibri Light" panose="020F0302020204030204"/>
              </a:rPr>
              <a:t>include (examples only):</a:t>
            </a:r>
            <a:endParaRPr lang="en-GB" sz="2000" dirty="0">
              <a:solidFill>
                <a:srgbClr val="000000"/>
              </a:solidFill>
              <a:latin typeface="Calibri Light" panose="020F0302020204030204"/>
            </a:endParaRPr>
          </a:p>
          <a:p>
            <a:pPr marL="800100" lvl="1" indent="-342900">
              <a:buFont typeface="Arial" panose="020B0604020202020204" pitchFamily="34" charset="0"/>
              <a:buChar char="•"/>
            </a:pPr>
            <a:r>
              <a:rPr lang="en-GB" sz="2000" dirty="0">
                <a:solidFill>
                  <a:srgbClr val="000000"/>
                </a:solidFill>
                <a:latin typeface="Calibri Light" panose="020F0302020204030204"/>
              </a:rPr>
              <a:t>ASTM D1585 – Guide for Integrity Testing of Porous Medical Packages</a:t>
            </a:r>
          </a:p>
          <a:p>
            <a:pPr marL="800100" lvl="1" indent="-342900">
              <a:buFont typeface="Arial" panose="020B0604020202020204" pitchFamily="34" charset="0"/>
              <a:buChar char="•"/>
            </a:pPr>
            <a:r>
              <a:rPr lang="en-GB" sz="2000" dirty="0">
                <a:solidFill>
                  <a:srgbClr val="000000"/>
                </a:solidFill>
                <a:latin typeface="Calibri Light" panose="020F0302020204030204"/>
              </a:rPr>
              <a:t>ASTM F2097 – Standard Guide for Design and Evaluation of Primary Flexible Packaging for Medical Products</a:t>
            </a:r>
          </a:p>
          <a:p>
            <a:pPr marL="800100" lvl="1" indent="-342900">
              <a:buFont typeface="Arial" panose="020B0604020202020204" pitchFamily="34" charset="0"/>
              <a:buChar char="•"/>
            </a:pPr>
            <a:r>
              <a:rPr lang="en-GB" sz="2000" dirty="0">
                <a:solidFill>
                  <a:srgbClr val="000000"/>
                </a:solidFill>
                <a:latin typeface="Calibri Light" panose="020F0302020204030204"/>
              </a:rPr>
              <a:t>EN 868 Packaging materials and systems for medical devices to be sterilized, General requirements and test methods</a:t>
            </a:r>
          </a:p>
          <a:p>
            <a:pPr marL="800100" lvl="1" indent="-342900">
              <a:buFont typeface="Arial" panose="020B0604020202020204" pitchFamily="34" charset="0"/>
              <a:buChar char="•"/>
            </a:pPr>
            <a:r>
              <a:rPr lang="en-GB" sz="2000" dirty="0">
                <a:solidFill>
                  <a:srgbClr val="000000"/>
                </a:solidFill>
                <a:latin typeface="Calibri Light" panose="020F0302020204030204"/>
              </a:rPr>
              <a:t>ISO 11607 Packaging for terminally sterilized medical devices</a:t>
            </a:r>
          </a:p>
        </p:txBody>
      </p:sp>
      <p:sp>
        <p:nvSpPr>
          <p:cNvPr id="10" name="Rechthoek 9"/>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805431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8" y="509848"/>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Labelling &amp; Instructions for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10"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12" name="Rechthoek 11"/>
          <p:cNvSpPr/>
          <p:nvPr/>
        </p:nvSpPr>
        <p:spPr>
          <a:xfrm>
            <a:off x="467702" y="4998282"/>
            <a:ext cx="9275827" cy="400110"/>
          </a:xfrm>
          <a:prstGeom prst="rect">
            <a:avLst/>
          </a:prstGeom>
        </p:spPr>
        <p:txBody>
          <a:bodyPr wrap="square">
            <a:spAutoFit/>
          </a:bodyPr>
          <a:lstStyle/>
          <a:p>
            <a:r>
              <a:rPr lang="en-GB" sz="2000" dirty="0" smtClean="0">
                <a:solidFill>
                  <a:srgbClr val="000000"/>
                </a:solidFill>
                <a:latin typeface="Calibri Light" panose="020F0302020204030204"/>
              </a:rPr>
              <a:t>‘Labelling’ also includes Advertising!    See under ‘Placing on the market’.</a:t>
            </a:r>
            <a:endParaRPr lang="en-US" dirty="0"/>
          </a:p>
        </p:txBody>
      </p:sp>
      <p:sp>
        <p:nvSpPr>
          <p:cNvPr id="13" name="Rechthoek 12"/>
          <p:cNvSpPr/>
          <p:nvPr/>
        </p:nvSpPr>
        <p:spPr>
          <a:xfrm>
            <a:off x="412130" y="1652706"/>
            <a:ext cx="10860696" cy="1015663"/>
          </a:xfrm>
          <a:prstGeom prst="rect">
            <a:avLst/>
          </a:prstGeom>
        </p:spPr>
        <p:txBody>
          <a:bodyPr wrap="square">
            <a:spAutoFit/>
          </a:bodyPr>
          <a:lstStyle/>
          <a:p>
            <a:r>
              <a:rPr lang="en-GB" sz="2000" dirty="0" smtClean="0">
                <a:latin typeface="+mj-lt"/>
              </a:rPr>
              <a:t>The </a:t>
            </a:r>
            <a:r>
              <a:rPr lang="en-GB" sz="2000" dirty="0">
                <a:latin typeface="+mj-lt"/>
              </a:rPr>
              <a:t>medium, format, content, legibility, and location of the label and instructions for use should be </a:t>
            </a:r>
            <a:r>
              <a:rPr lang="en-GB" sz="2000" b="1" dirty="0">
                <a:solidFill>
                  <a:srgbClr val="7030A0"/>
                </a:solidFill>
                <a:latin typeface="+mj-lt"/>
              </a:rPr>
              <a:t>appropriate</a:t>
            </a:r>
            <a:r>
              <a:rPr lang="en-GB" sz="2000" dirty="0">
                <a:latin typeface="+mj-lt"/>
              </a:rPr>
              <a:t> to the particular device, its intended purpose and the technical knowledge, experience, education or training of the intended user(s). </a:t>
            </a:r>
            <a:r>
              <a:rPr lang="en-GB" sz="2000" dirty="0">
                <a:solidFill>
                  <a:srgbClr val="000000"/>
                </a:solidFill>
                <a:latin typeface="Calibri Light" panose="020F0302020204030204"/>
              </a:rPr>
              <a:t>(EU) </a:t>
            </a:r>
            <a:endParaRPr lang="en-GB" sz="2000" dirty="0">
              <a:latin typeface="+mj-lt"/>
            </a:endParaRPr>
          </a:p>
        </p:txBody>
      </p:sp>
      <p:sp>
        <p:nvSpPr>
          <p:cNvPr id="9" name="Rechthoek 8"/>
          <p:cNvSpPr/>
          <p:nvPr/>
        </p:nvSpPr>
        <p:spPr>
          <a:xfrm>
            <a:off x="412130" y="2876214"/>
            <a:ext cx="10789270" cy="1015663"/>
          </a:xfrm>
          <a:prstGeom prst="rect">
            <a:avLst/>
          </a:prstGeom>
        </p:spPr>
        <p:txBody>
          <a:bodyPr wrap="square">
            <a:spAutoFit/>
          </a:bodyPr>
          <a:lstStyle/>
          <a:p>
            <a:pPr lvl="0"/>
            <a:r>
              <a:rPr lang="en-GB" sz="2000" dirty="0" smtClean="0">
                <a:solidFill>
                  <a:srgbClr val="000000"/>
                </a:solidFill>
                <a:latin typeface="Calibri Light" panose="020F0302020204030204"/>
              </a:rPr>
              <a:t>In </a:t>
            </a:r>
            <a:r>
              <a:rPr lang="en-GB" sz="2000" dirty="0">
                <a:solidFill>
                  <a:srgbClr val="000000"/>
                </a:solidFill>
                <a:latin typeface="Calibri Light" panose="020F0302020204030204"/>
              </a:rPr>
              <a:t>particular, </a:t>
            </a:r>
            <a:r>
              <a:rPr lang="en-GB" sz="2000" b="1" dirty="0">
                <a:solidFill>
                  <a:srgbClr val="7030A0"/>
                </a:solidFill>
                <a:latin typeface="Calibri Light" panose="020F0302020204030204"/>
              </a:rPr>
              <a:t>instructions for use </a:t>
            </a:r>
            <a:r>
              <a:rPr lang="en-GB" sz="2000" dirty="0">
                <a:solidFill>
                  <a:srgbClr val="000000"/>
                </a:solidFill>
                <a:latin typeface="Calibri Light" panose="020F0302020204030204"/>
              </a:rPr>
              <a:t>should be written in terms readily understood by the intended user and, where appropriate, supplemented with drawings and diagrams.  Some devices may include separate information for the professional user and the lay person.  </a:t>
            </a:r>
          </a:p>
        </p:txBody>
      </p:sp>
      <p:sp>
        <p:nvSpPr>
          <p:cNvPr id="15" name="Rechthoek 14"/>
          <p:cNvSpPr/>
          <p:nvPr/>
        </p:nvSpPr>
        <p:spPr>
          <a:xfrm>
            <a:off x="467703" y="4252363"/>
            <a:ext cx="9275827" cy="400110"/>
          </a:xfrm>
          <a:prstGeom prst="rect">
            <a:avLst/>
          </a:prstGeom>
        </p:spPr>
        <p:txBody>
          <a:bodyPr wrap="square">
            <a:spAutoFit/>
          </a:bodyPr>
          <a:lstStyle/>
          <a:p>
            <a:r>
              <a:rPr lang="en-GB" sz="2000" dirty="0" smtClean="0">
                <a:solidFill>
                  <a:srgbClr val="000000"/>
                </a:solidFill>
                <a:latin typeface="Calibri Light" panose="020F0302020204030204"/>
              </a:rPr>
              <a:t>See further in section 17-3 for specific EU/USA regulations. </a:t>
            </a:r>
            <a:endParaRPr lang="en-US" dirty="0"/>
          </a:p>
        </p:txBody>
      </p:sp>
    </p:spTree>
    <p:extLst>
      <p:ext uri="{BB962C8B-B14F-4D97-AF65-F5344CB8AC3E}">
        <p14:creationId xmlns:p14="http://schemas.microsoft.com/office/powerpoint/2010/main" val="4474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25795" y="2070281"/>
            <a:ext cx="10941591" cy="2862322"/>
          </a:xfrm>
          <a:prstGeom prst="rect">
            <a:avLst/>
          </a:prstGeom>
        </p:spPr>
        <p:txBody>
          <a:bodyPr wrap="square">
            <a:spAutoFit/>
          </a:bodyPr>
          <a:lstStyle/>
          <a:p>
            <a:r>
              <a:rPr lang="en-GB" sz="2000" dirty="0" smtClean="0">
                <a:latin typeface="+mj-lt"/>
              </a:rPr>
              <a:t>It covers </a:t>
            </a:r>
            <a:r>
              <a:rPr lang="en-GB" sz="2000" dirty="0">
                <a:latin typeface="+mj-lt"/>
              </a:rPr>
              <a:t>the methods, facilities and controls used </a:t>
            </a:r>
            <a:r>
              <a:rPr lang="en-GB" sz="2000" dirty="0" smtClean="0">
                <a:latin typeface="+mj-lt"/>
              </a:rPr>
              <a:t>by the manufacturer of </a:t>
            </a:r>
            <a:r>
              <a:rPr lang="en-GB" sz="2000" dirty="0">
                <a:latin typeface="+mj-lt"/>
              </a:rPr>
              <a:t>medical </a:t>
            </a:r>
            <a:r>
              <a:rPr lang="en-GB" sz="2000" dirty="0" smtClean="0">
                <a:latin typeface="+mj-lt"/>
              </a:rPr>
              <a:t>devices </a:t>
            </a:r>
            <a:r>
              <a:rPr lang="en-GB" sz="2000" dirty="0">
                <a:latin typeface="+mj-lt"/>
              </a:rPr>
              <a:t>in the </a:t>
            </a:r>
            <a:endParaRPr lang="en-GB" sz="2000" dirty="0" smtClean="0">
              <a:latin typeface="+mj-lt"/>
            </a:endParaRPr>
          </a:p>
          <a:p>
            <a:pPr marL="1657350" lvl="3" indent="-285750">
              <a:buFont typeface="Arial" panose="020B0604020202020204" pitchFamily="34" charset="0"/>
              <a:buChar char="•"/>
            </a:pPr>
            <a:r>
              <a:rPr lang="en-GB" sz="2000" dirty="0" smtClean="0">
                <a:latin typeface="+mj-lt"/>
              </a:rPr>
              <a:t>design (although design </a:t>
            </a:r>
            <a:r>
              <a:rPr lang="en-GB" sz="2000" dirty="0">
                <a:latin typeface="+mj-lt"/>
              </a:rPr>
              <a:t>control is normally not required </a:t>
            </a:r>
            <a:r>
              <a:rPr lang="en-GB" sz="2000" dirty="0" smtClean="0">
                <a:latin typeface="+mj-lt"/>
              </a:rPr>
              <a:t>in </a:t>
            </a:r>
            <a:r>
              <a:rPr lang="en-GB" sz="2000" dirty="0">
                <a:latin typeface="+mj-lt"/>
              </a:rPr>
              <a:t>medium- to low-risk </a:t>
            </a:r>
            <a:r>
              <a:rPr lang="en-GB" sz="2000" dirty="0" smtClean="0">
                <a:latin typeface="+mj-lt"/>
              </a:rPr>
              <a:t>devices)</a:t>
            </a:r>
          </a:p>
          <a:p>
            <a:pPr marL="1657350" lvl="3" indent="-285750">
              <a:buFont typeface="Arial" panose="020B0604020202020204" pitchFamily="34" charset="0"/>
              <a:buChar char="•"/>
            </a:pPr>
            <a:r>
              <a:rPr lang="en-GB" sz="2000" dirty="0" smtClean="0">
                <a:latin typeface="+mj-lt"/>
              </a:rPr>
              <a:t>manufacture</a:t>
            </a:r>
          </a:p>
          <a:p>
            <a:pPr marL="1657350" lvl="3" indent="-285750">
              <a:buFont typeface="Arial" panose="020B0604020202020204" pitchFamily="34" charset="0"/>
              <a:buChar char="•"/>
            </a:pPr>
            <a:r>
              <a:rPr lang="en-GB" sz="2000" dirty="0" smtClean="0">
                <a:latin typeface="+mj-lt"/>
              </a:rPr>
              <a:t>packaging</a:t>
            </a:r>
          </a:p>
          <a:p>
            <a:pPr marL="1657350" lvl="3" indent="-285750">
              <a:buFont typeface="Arial" panose="020B0604020202020204" pitchFamily="34" charset="0"/>
              <a:buChar char="•"/>
            </a:pPr>
            <a:r>
              <a:rPr lang="en-GB" sz="2000" dirty="0" smtClean="0">
                <a:latin typeface="+mj-lt"/>
              </a:rPr>
              <a:t>labelling</a:t>
            </a:r>
          </a:p>
          <a:p>
            <a:pPr marL="1657350" lvl="3" indent="-285750">
              <a:buFont typeface="Arial" panose="020B0604020202020204" pitchFamily="34" charset="0"/>
              <a:buChar char="•"/>
            </a:pPr>
            <a:r>
              <a:rPr lang="en-GB" sz="2000" dirty="0" smtClean="0">
                <a:latin typeface="+mj-lt"/>
              </a:rPr>
              <a:t>storage</a:t>
            </a:r>
          </a:p>
          <a:p>
            <a:pPr marL="1657350" lvl="3" indent="-285750">
              <a:buFont typeface="Arial" panose="020B0604020202020204" pitchFamily="34" charset="0"/>
              <a:buChar char="•"/>
            </a:pPr>
            <a:r>
              <a:rPr lang="en-GB" sz="2000" dirty="0" smtClean="0">
                <a:latin typeface="+mj-lt"/>
              </a:rPr>
              <a:t>installation</a:t>
            </a:r>
          </a:p>
          <a:p>
            <a:pPr marL="1657350" lvl="3" indent="-285750">
              <a:buFont typeface="Arial" panose="020B0604020202020204" pitchFamily="34" charset="0"/>
              <a:buChar char="•"/>
            </a:pPr>
            <a:r>
              <a:rPr lang="en-GB" sz="2000" dirty="0" smtClean="0">
                <a:latin typeface="+mj-lt"/>
              </a:rPr>
              <a:t>servicing</a:t>
            </a:r>
          </a:p>
          <a:p>
            <a:pPr marL="1657350" lvl="3" indent="-285750">
              <a:buFont typeface="Arial" panose="020B0604020202020204" pitchFamily="34" charset="0"/>
              <a:buChar char="•"/>
            </a:pPr>
            <a:r>
              <a:rPr lang="en-GB" sz="2000" dirty="0" smtClean="0">
                <a:latin typeface="+mj-lt"/>
              </a:rPr>
              <a:t>post-market </a:t>
            </a:r>
            <a:r>
              <a:rPr lang="en-GB" sz="2000" dirty="0">
                <a:latin typeface="+mj-lt"/>
              </a:rPr>
              <a:t>handling </a:t>
            </a:r>
            <a:endParaRPr lang="en-GB" sz="2000" dirty="0" smtClean="0">
              <a:latin typeface="+mj-lt"/>
            </a:endParaRPr>
          </a:p>
        </p:txBody>
      </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65353"/>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All regulations for manufacturers combined in ISO 13485</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12153"/>
            <a:ext cx="10591878" cy="707886"/>
          </a:xfrm>
          <a:prstGeom prst="rect">
            <a:avLst/>
          </a:prstGeom>
        </p:spPr>
        <p:txBody>
          <a:bodyPr wrap="square">
            <a:spAutoFit/>
          </a:bodyPr>
          <a:lstStyle/>
          <a:p>
            <a:pPr lvl="0"/>
            <a:r>
              <a:rPr lang="en-GB" sz="2000" dirty="0">
                <a:solidFill>
                  <a:srgbClr val="000000"/>
                </a:solidFill>
                <a:latin typeface="+mj-lt"/>
              </a:rPr>
              <a:t>The international quality system standards for medical devices are issued by the International Organization for Standardization (ISO): </a:t>
            </a:r>
            <a:r>
              <a:rPr lang="en-GB" sz="2000" b="1" dirty="0" smtClean="0">
                <a:solidFill>
                  <a:srgbClr val="7030A0"/>
                </a:solidFill>
                <a:latin typeface="+mj-lt"/>
              </a:rPr>
              <a:t>ISO 13485</a:t>
            </a:r>
            <a:r>
              <a:rPr lang="en-GB" sz="2000" dirty="0">
                <a:solidFill>
                  <a:srgbClr val="000000"/>
                </a:solidFill>
                <a:latin typeface="+mj-lt"/>
              </a:rPr>
              <a:t>. </a:t>
            </a:r>
          </a:p>
        </p:txBody>
      </p:sp>
      <p:sp>
        <p:nvSpPr>
          <p:cNvPr id="10" name="Rechthoek 9"/>
          <p:cNvSpPr/>
          <p:nvPr/>
        </p:nvSpPr>
        <p:spPr>
          <a:xfrm>
            <a:off x="8009467" y="5820074"/>
            <a:ext cx="3716866" cy="369332"/>
          </a:xfrm>
          <a:prstGeom prst="rect">
            <a:avLst/>
          </a:prstGeom>
          <a:solidFill>
            <a:schemeClr val="bg2"/>
          </a:solidFill>
          <a:ln>
            <a:solidFill>
              <a:srgbClr val="7030A0"/>
            </a:solidFill>
          </a:ln>
        </p:spPr>
        <p:txBody>
          <a:bodyPr wrap="square">
            <a:spAutoFit/>
          </a:bodyPr>
          <a:lstStyle/>
          <a:p>
            <a:r>
              <a:rPr lang="en-US" b="1" dirty="0" smtClean="0">
                <a:latin typeface="+mj-lt"/>
              </a:rPr>
              <a:t>More on this standard in later sections</a:t>
            </a:r>
            <a:endParaRPr lang="en-US" b="1" dirty="0">
              <a:latin typeface="+mj-lt"/>
            </a:endParaRPr>
          </a:p>
        </p:txBody>
      </p:sp>
      <p:sp>
        <p:nvSpPr>
          <p:cNvPr id="15" name="Rechthoek 14"/>
          <p:cNvSpPr/>
          <p:nvPr/>
        </p:nvSpPr>
        <p:spPr>
          <a:xfrm>
            <a:off x="467704" y="4896240"/>
            <a:ext cx="10591878" cy="1015663"/>
          </a:xfrm>
          <a:prstGeom prst="rect">
            <a:avLst/>
          </a:prstGeom>
        </p:spPr>
        <p:txBody>
          <a:bodyPr wrap="square">
            <a:spAutoFit/>
          </a:bodyPr>
          <a:lstStyle/>
          <a:p>
            <a:pPr lvl="0"/>
            <a:r>
              <a:rPr lang="en-GB" sz="2000" b="1" dirty="0" smtClean="0">
                <a:solidFill>
                  <a:srgbClr val="7030A0"/>
                </a:solidFill>
                <a:latin typeface="+mj-lt"/>
              </a:rPr>
              <a:t>Every manufacturer of medical devices needs to comply with this standard </a:t>
            </a:r>
            <a:r>
              <a:rPr lang="en-GB" sz="2000" dirty="0" smtClean="0">
                <a:solidFill>
                  <a:srgbClr val="000000"/>
                </a:solidFill>
                <a:latin typeface="+mj-lt"/>
              </a:rPr>
              <a:t>in order to allow to sell in regulated countries in the world</a:t>
            </a:r>
            <a:r>
              <a:rPr lang="en-GB" sz="2000" dirty="0">
                <a:solidFill>
                  <a:srgbClr val="000000"/>
                </a:solidFill>
                <a:latin typeface="+mj-lt"/>
              </a:rPr>
              <a:t>. </a:t>
            </a:r>
            <a:r>
              <a:rPr lang="en-GB" sz="2000" dirty="0" smtClean="0">
                <a:solidFill>
                  <a:srgbClr val="000000"/>
                </a:solidFill>
                <a:latin typeface="+mj-lt"/>
              </a:rPr>
              <a:t>This compliance is subject </a:t>
            </a:r>
            <a:r>
              <a:rPr lang="en-GB" sz="2000" dirty="0">
                <a:solidFill>
                  <a:srgbClr val="000000"/>
                </a:solidFill>
                <a:latin typeface="+mj-lt"/>
              </a:rPr>
              <a:t>to periodic audit by governmental or third party agencies</a:t>
            </a:r>
            <a:r>
              <a:rPr lang="en-GB" sz="2000" dirty="0" smtClean="0">
                <a:solidFill>
                  <a:srgbClr val="000000"/>
                </a:solidFill>
                <a:latin typeface="+mj-lt"/>
              </a:rPr>
              <a:t>.</a:t>
            </a:r>
            <a:endParaRPr lang="en-GB" sz="2000" dirty="0">
              <a:solidFill>
                <a:srgbClr val="000000"/>
              </a:solidFill>
              <a:latin typeface="+mj-lt"/>
            </a:endParaRPr>
          </a:p>
        </p:txBody>
      </p:sp>
      <p:sp>
        <p:nvSpPr>
          <p:cNvPr id="16"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109110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2594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&amp; Sales Control (placing on the market)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r="57971"/>
          <a:stretch/>
        </p:blipFill>
        <p:spPr>
          <a:xfrm>
            <a:off x="2810933" y="1476523"/>
            <a:ext cx="1964268" cy="4836586"/>
          </a:xfrm>
          <a:prstGeom prst="rect">
            <a:avLst/>
          </a:prstGeom>
        </p:spPr>
      </p:pic>
      <p:sp>
        <p:nvSpPr>
          <p:cNvPr id="13" name="PIJL-LINKS 12"/>
          <p:cNvSpPr/>
          <p:nvPr/>
        </p:nvSpPr>
        <p:spPr>
          <a:xfrm>
            <a:off x="8280400" y="2804742"/>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JL-LINKS 15"/>
          <p:cNvSpPr/>
          <p:nvPr/>
        </p:nvSpPr>
        <p:spPr>
          <a:xfrm>
            <a:off x="8280400" y="4877628"/>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p:cNvPicPr>
            <a:picLocks noChangeAspect="1"/>
          </p:cNvPicPr>
          <p:nvPr/>
        </p:nvPicPr>
        <p:blipFill rotWithShape="1">
          <a:blip r:embed="rId3"/>
          <a:srcRect l="44862" t="833" r="27736" b="1868"/>
          <a:stretch/>
        </p:blipFill>
        <p:spPr>
          <a:xfrm>
            <a:off x="4842936" y="1512508"/>
            <a:ext cx="2980267" cy="4775200"/>
          </a:xfrm>
          <a:prstGeom prst="rect">
            <a:avLst/>
          </a:prstGeom>
        </p:spPr>
      </p:pic>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214316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Vendor: Establishment Registration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49" y="1543026"/>
            <a:ext cx="8676218" cy="400110"/>
          </a:xfrm>
          <a:prstGeom prst="rect">
            <a:avLst/>
          </a:prstGeom>
        </p:spPr>
        <p:txBody>
          <a:bodyPr wrap="square">
            <a:spAutoFit/>
          </a:bodyPr>
          <a:lstStyle/>
          <a:p>
            <a:pPr lvl="0"/>
            <a:r>
              <a:rPr lang="en-GB" sz="2000" dirty="0">
                <a:solidFill>
                  <a:srgbClr val="000000"/>
                </a:solidFill>
                <a:latin typeface="Calibri Light" panose="020F0302020204030204"/>
              </a:rPr>
              <a:t>Vendor information </a:t>
            </a:r>
            <a:r>
              <a:rPr lang="en-GB" sz="2000" dirty="0" smtClean="0">
                <a:solidFill>
                  <a:srgbClr val="000000"/>
                </a:solidFill>
                <a:latin typeface="Calibri Light" panose="020F0302020204030204"/>
              </a:rPr>
              <a:t>helps </a:t>
            </a:r>
            <a:r>
              <a:rPr lang="en-GB" sz="2000" dirty="0">
                <a:solidFill>
                  <a:srgbClr val="000000"/>
                </a:solidFill>
                <a:latin typeface="Calibri Light" panose="020F0302020204030204"/>
              </a:rPr>
              <a:t>governments </a:t>
            </a:r>
            <a:r>
              <a:rPr lang="en-GB" sz="2000" dirty="0" smtClean="0">
                <a:solidFill>
                  <a:srgbClr val="000000"/>
                </a:solidFill>
                <a:latin typeface="Calibri Light" panose="020F0302020204030204"/>
              </a:rPr>
              <a:t>to track </a:t>
            </a:r>
            <a:r>
              <a:rPr lang="en-GB" sz="2000" dirty="0">
                <a:solidFill>
                  <a:srgbClr val="000000"/>
                </a:solidFill>
                <a:latin typeface="Calibri Light" panose="020F0302020204030204"/>
              </a:rPr>
              <a:t>medical device vendors. </a:t>
            </a:r>
          </a:p>
        </p:txBody>
      </p:sp>
      <p:sp>
        <p:nvSpPr>
          <p:cNvPr id="5" name="Rechthoek 4"/>
          <p:cNvSpPr/>
          <p:nvPr/>
        </p:nvSpPr>
        <p:spPr>
          <a:xfrm>
            <a:off x="476249" y="2186295"/>
            <a:ext cx="10320867" cy="707886"/>
          </a:xfrm>
          <a:prstGeom prst="rect">
            <a:avLst/>
          </a:prstGeom>
        </p:spPr>
        <p:txBody>
          <a:bodyPr wrap="square">
            <a:spAutoFit/>
          </a:bodyPr>
          <a:lstStyle/>
          <a:p>
            <a:pPr lvl="0"/>
            <a:r>
              <a:rPr lang="en-GB" sz="2000" dirty="0">
                <a:solidFill>
                  <a:srgbClr val="000000"/>
                </a:solidFill>
                <a:latin typeface="Calibri Light" panose="020F0302020204030204"/>
              </a:rPr>
              <a:t>The European Union requires that a responsible person of the vendor establishment with a physical address in Europe be </a:t>
            </a:r>
            <a:r>
              <a:rPr lang="en-GB" sz="2000" b="1" dirty="0">
                <a:solidFill>
                  <a:srgbClr val="7030A0"/>
                </a:solidFill>
                <a:latin typeface="Calibri Light" panose="020F0302020204030204"/>
              </a:rPr>
              <a:t>registered</a:t>
            </a:r>
            <a:r>
              <a:rPr lang="en-GB" sz="2000" dirty="0">
                <a:solidFill>
                  <a:srgbClr val="000000"/>
                </a:solidFill>
                <a:latin typeface="Calibri Light" panose="020F0302020204030204"/>
              </a:rPr>
              <a:t>. </a:t>
            </a:r>
          </a:p>
        </p:txBody>
      </p:sp>
      <p:sp>
        <p:nvSpPr>
          <p:cNvPr id="12" name="Rechthoek 11"/>
          <p:cNvSpPr/>
          <p:nvPr/>
        </p:nvSpPr>
        <p:spPr>
          <a:xfrm>
            <a:off x="0" y="-3113"/>
            <a:ext cx="3502882"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and Sales Control </a:t>
            </a:r>
            <a:endParaRPr lang="en-US" sz="1100" dirty="0"/>
          </a:p>
        </p:txBody>
      </p:sp>
      <p:sp>
        <p:nvSpPr>
          <p:cNvPr id="13" name="Rechthoek 12"/>
          <p:cNvSpPr/>
          <p:nvPr/>
        </p:nvSpPr>
        <p:spPr>
          <a:xfrm>
            <a:off x="550329" y="3057777"/>
            <a:ext cx="11049001" cy="707886"/>
          </a:xfrm>
          <a:prstGeom prst="rect">
            <a:avLst/>
          </a:prstGeom>
        </p:spPr>
        <p:txBody>
          <a:bodyPr wrap="square">
            <a:spAutoFit/>
          </a:bodyPr>
          <a:lstStyle/>
          <a:p>
            <a:pPr lvl="0"/>
            <a:r>
              <a:rPr lang="en-GB" sz="2000" dirty="0">
                <a:solidFill>
                  <a:srgbClr val="000000"/>
                </a:solidFill>
                <a:latin typeface="Calibri Light" panose="020F0302020204030204"/>
              </a:rPr>
              <a:t>In the United States, the establishment (manufacturers, initial importer, </a:t>
            </a:r>
            <a:r>
              <a:rPr lang="en-GB" sz="2000" dirty="0" smtClean="0">
                <a:solidFill>
                  <a:srgbClr val="000000"/>
                </a:solidFill>
                <a:latin typeface="Calibri Light" panose="020F0302020204030204"/>
              </a:rPr>
              <a:t>re-packager </a:t>
            </a:r>
            <a:r>
              <a:rPr lang="en-GB" sz="2000" dirty="0">
                <a:solidFill>
                  <a:srgbClr val="000000"/>
                </a:solidFill>
                <a:latin typeface="Calibri Light" panose="020F0302020204030204"/>
              </a:rPr>
              <a:t>and/or re-labeller) must be </a:t>
            </a:r>
            <a:r>
              <a:rPr lang="en-GB" sz="2000" b="1" dirty="0">
                <a:solidFill>
                  <a:srgbClr val="7030A0"/>
                </a:solidFill>
                <a:latin typeface="Calibri Light" panose="020F0302020204030204"/>
              </a:rPr>
              <a:t>registered</a:t>
            </a:r>
            <a:r>
              <a:rPr lang="en-GB" sz="2000" dirty="0">
                <a:solidFill>
                  <a:srgbClr val="000000"/>
                </a:solidFill>
                <a:latin typeface="Calibri Light" panose="020F0302020204030204"/>
              </a:rPr>
              <a:t> with the FDA.</a:t>
            </a:r>
          </a:p>
        </p:txBody>
      </p:sp>
      <p:sp>
        <p:nvSpPr>
          <p:cNvPr id="15" name="Rechthoek 14"/>
          <p:cNvSpPr/>
          <p:nvPr/>
        </p:nvSpPr>
        <p:spPr>
          <a:xfrm>
            <a:off x="550329" y="3992610"/>
            <a:ext cx="11049001" cy="400110"/>
          </a:xfrm>
          <a:prstGeom prst="rect">
            <a:avLst/>
          </a:prstGeom>
        </p:spPr>
        <p:txBody>
          <a:bodyPr wrap="square">
            <a:spAutoFit/>
          </a:bodyPr>
          <a:lstStyle/>
          <a:p>
            <a:pPr lvl="0"/>
            <a:r>
              <a:rPr lang="en-GB" sz="2000" dirty="0" smtClean="0">
                <a:solidFill>
                  <a:srgbClr val="000000"/>
                </a:solidFill>
                <a:latin typeface="Calibri Light" panose="020F0302020204030204"/>
              </a:rPr>
              <a:t>Also a </a:t>
            </a:r>
            <a:r>
              <a:rPr lang="en-GB" sz="2000" b="1" dirty="0" smtClean="0">
                <a:solidFill>
                  <a:srgbClr val="7030A0"/>
                </a:solidFill>
                <a:latin typeface="Calibri Light" panose="020F0302020204030204"/>
              </a:rPr>
              <a:t>list of devices </a:t>
            </a:r>
            <a:r>
              <a:rPr lang="en-GB" sz="2000" dirty="0" smtClean="0">
                <a:solidFill>
                  <a:srgbClr val="000000"/>
                </a:solidFill>
                <a:latin typeface="Calibri Light" panose="020F0302020204030204"/>
              </a:rPr>
              <a:t>that are or have been sold must be registered</a:t>
            </a:r>
            <a:endParaRPr lang="en-GB" sz="2000" dirty="0">
              <a:solidFill>
                <a:srgbClr val="000000"/>
              </a:solidFill>
              <a:latin typeface="Calibri Light" panose="020F0302020204030204"/>
            </a:endParaRPr>
          </a:p>
        </p:txBody>
      </p:sp>
      <p:sp>
        <p:nvSpPr>
          <p:cNvPr id="16"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17" name="Rechthoek 16"/>
          <p:cNvSpPr/>
          <p:nvPr/>
        </p:nvSpPr>
        <p:spPr>
          <a:xfrm>
            <a:off x="660646" y="5357906"/>
            <a:ext cx="10548816" cy="707886"/>
          </a:xfrm>
          <a:prstGeom prst="rect">
            <a:avLst/>
          </a:prstGeom>
          <a:solidFill>
            <a:schemeClr val="bg2"/>
          </a:solidFill>
          <a:ln>
            <a:solidFill>
              <a:srgbClr val="7030A0"/>
            </a:solidFill>
          </a:ln>
        </p:spPr>
        <p:txBody>
          <a:bodyPr wrap="square">
            <a:spAutoFit/>
          </a:bodyPr>
          <a:lstStyle/>
          <a:p>
            <a:pPr algn="ctr"/>
            <a:r>
              <a:rPr lang="en-GB" sz="2000" dirty="0" smtClean="0">
                <a:latin typeface="+mj-lt"/>
              </a:rPr>
              <a:t>The vendor registration </a:t>
            </a:r>
            <a:r>
              <a:rPr lang="en-GB" sz="2000" dirty="0">
                <a:latin typeface="+mj-lt"/>
              </a:rPr>
              <a:t>process also imposes </a:t>
            </a:r>
            <a:r>
              <a:rPr lang="en-GB" sz="2000" dirty="0" smtClean="0">
                <a:latin typeface="+mj-lt"/>
              </a:rPr>
              <a:t>obligations on </a:t>
            </a:r>
            <a:r>
              <a:rPr lang="en-GB" sz="2000" dirty="0">
                <a:latin typeface="+mj-lt"/>
              </a:rPr>
              <a:t>the vendor for </a:t>
            </a:r>
            <a:endParaRPr lang="en-GB" sz="2000" dirty="0" smtClean="0">
              <a:latin typeface="+mj-lt"/>
            </a:endParaRPr>
          </a:p>
          <a:p>
            <a:pPr algn="ctr"/>
            <a:r>
              <a:rPr lang="en-GB" sz="2000" b="1" dirty="0" smtClean="0">
                <a:solidFill>
                  <a:srgbClr val="7030A0"/>
                </a:solidFill>
                <a:latin typeface="+mj-lt"/>
              </a:rPr>
              <a:t>post-market surveillance </a:t>
            </a:r>
            <a:r>
              <a:rPr lang="en-GB" sz="2000" dirty="0">
                <a:latin typeface="+mj-lt"/>
              </a:rPr>
              <a:t>(see further on) </a:t>
            </a:r>
            <a:endParaRPr lang="en-US" sz="2000" dirty="0">
              <a:latin typeface="+mj-lt"/>
            </a:endParaRPr>
          </a:p>
        </p:txBody>
      </p:sp>
    </p:spTree>
    <p:extLst>
      <p:ext uri="{BB962C8B-B14F-4D97-AF65-F5344CB8AC3E}">
        <p14:creationId xmlns:p14="http://schemas.microsoft.com/office/powerpoint/2010/main" val="40692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Vendor: Advertising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0" y="-3113"/>
            <a:ext cx="3502882"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and Sales Control </a:t>
            </a:r>
            <a:endParaRPr lang="en-US" sz="1100" dirty="0"/>
          </a:p>
        </p:txBody>
      </p:sp>
      <p:sp>
        <p:nvSpPr>
          <p:cNvPr id="9"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10" name="Tekstvak 9"/>
          <p:cNvSpPr txBox="1"/>
          <p:nvPr/>
        </p:nvSpPr>
        <p:spPr>
          <a:xfrm>
            <a:off x="704849" y="2870647"/>
            <a:ext cx="9480551" cy="1015663"/>
          </a:xfrm>
          <a:prstGeom prst="rect">
            <a:avLst/>
          </a:prstGeom>
          <a:noFill/>
        </p:spPr>
        <p:txBody>
          <a:bodyPr wrap="square" rtlCol="0">
            <a:spAutoFit/>
          </a:bodyPr>
          <a:lstStyle/>
          <a:p>
            <a:r>
              <a:rPr lang="en-US" sz="2000" b="1" dirty="0" smtClean="0">
                <a:solidFill>
                  <a:srgbClr val="7030A0"/>
                </a:solidFill>
                <a:latin typeface="+mj-lt"/>
              </a:rPr>
              <a:t>Misleading or fraudulent </a:t>
            </a:r>
            <a:r>
              <a:rPr lang="en-US" sz="2000" dirty="0" smtClean="0">
                <a:latin typeface="+mj-lt"/>
              </a:rPr>
              <a:t>advertisement is prohibited:</a:t>
            </a:r>
          </a:p>
          <a:p>
            <a:pPr marL="742950" lvl="1" indent="-285750">
              <a:buFont typeface="Arial" panose="020B0604020202020204" pitchFamily="34" charset="0"/>
              <a:buChar char="•"/>
            </a:pPr>
            <a:r>
              <a:rPr lang="en-US" sz="2000" dirty="0" smtClean="0">
                <a:latin typeface="+mj-lt"/>
              </a:rPr>
              <a:t>all claims that are made in promotion materials need to be substantiated (proven); </a:t>
            </a:r>
            <a:r>
              <a:rPr lang="en-US" sz="2000" dirty="0" smtClean="0">
                <a:solidFill>
                  <a:srgbClr val="000000"/>
                </a:solidFill>
                <a:latin typeface="+mj-lt"/>
              </a:rPr>
              <a:t>this </a:t>
            </a:r>
            <a:r>
              <a:rPr lang="en-US" sz="2000" dirty="0" smtClean="0">
                <a:solidFill>
                  <a:srgbClr val="000000"/>
                </a:solidFill>
                <a:latin typeface="Calibri Light" panose="020F0302020204030204"/>
              </a:rPr>
              <a:t>also applies to </a:t>
            </a:r>
            <a:r>
              <a:rPr lang="en-US" sz="2000" dirty="0">
                <a:solidFill>
                  <a:srgbClr val="000000"/>
                </a:solidFill>
                <a:latin typeface="Calibri Light" panose="020F0302020204030204"/>
              </a:rPr>
              <a:t>verbal claims made in front of the </a:t>
            </a:r>
            <a:r>
              <a:rPr lang="en-US" sz="2000" dirty="0" smtClean="0">
                <a:solidFill>
                  <a:srgbClr val="000000"/>
                </a:solidFill>
                <a:latin typeface="Calibri Light" panose="020F0302020204030204"/>
              </a:rPr>
              <a:t>customer</a:t>
            </a:r>
            <a:endParaRPr lang="en-US" sz="2000" dirty="0">
              <a:solidFill>
                <a:srgbClr val="000000"/>
              </a:solidFill>
              <a:latin typeface="Calibri Light" panose="020F0302020204030204"/>
            </a:endParaRPr>
          </a:p>
        </p:txBody>
      </p:sp>
      <p:sp>
        <p:nvSpPr>
          <p:cNvPr id="12" name="Rechthoek 11"/>
          <p:cNvSpPr/>
          <p:nvPr/>
        </p:nvSpPr>
        <p:spPr>
          <a:xfrm>
            <a:off x="704849" y="2023559"/>
            <a:ext cx="9582151" cy="400110"/>
          </a:xfrm>
          <a:prstGeom prst="rect">
            <a:avLst/>
          </a:prstGeom>
        </p:spPr>
        <p:txBody>
          <a:bodyPr wrap="square">
            <a:spAutoFit/>
          </a:bodyPr>
          <a:lstStyle/>
          <a:p>
            <a:pPr lvl="0"/>
            <a:r>
              <a:rPr lang="en-US" sz="2000" dirty="0" smtClean="0">
                <a:solidFill>
                  <a:srgbClr val="000000"/>
                </a:solidFill>
                <a:latin typeface="Calibri Light" panose="020F0302020204030204"/>
              </a:rPr>
              <a:t>Advertisement is prohibited before </a:t>
            </a:r>
            <a:r>
              <a:rPr lang="en-US" sz="2000" dirty="0">
                <a:solidFill>
                  <a:srgbClr val="000000"/>
                </a:solidFill>
                <a:latin typeface="Calibri Light" panose="020F0302020204030204"/>
              </a:rPr>
              <a:t>a device is </a:t>
            </a:r>
            <a:r>
              <a:rPr lang="en-US" sz="2000" b="1" dirty="0">
                <a:solidFill>
                  <a:srgbClr val="7030A0"/>
                </a:solidFill>
                <a:latin typeface="Calibri Light" panose="020F0302020204030204"/>
              </a:rPr>
              <a:t>cleared to enter </a:t>
            </a:r>
            <a:r>
              <a:rPr lang="en-US" sz="2000" dirty="0">
                <a:solidFill>
                  <a:srgbClr val="000000"/>
                </a:solidFill>
                <a:latin typeface="Calibri Light" panose="020F0302020204030204"/>
              </a:rPr>
              <a:t>the </a:t>
            </a:r>
            <a:r>
              <a:rPr lang="en-US" sz="2000" dirty="0" smtClean="0">
                <a:solidFill>
                  <a:srgbClr val="000000"/>
                </a:solidFill>
                <a:latin typeface="Calibri Light" panose="020F0302020204030204"/>
              </a:rPr>
              <a:t>market (see elsewhere)</a:t>
            </a:r>
            <a:endParaRPr lang="en-US" sz="2000" dirty="0">
              <a:solidFill>
                <a:srgbClr val="000000"/>
              </a:solidFill>
              <a:latin typeface="Calibri Light" panose="020F0302020204030204"/>
            </a:endParaRPr>
          </a:p>
        </p:txBody>
      </p:sp>
    </p:spTree>
    <p:extLst>
      <p:ext uri="{BB962C8B-B14F-4D97-AF65-F5344CB8AC3E}">
        <p14:creationId xmlns:p14="http://schemas.microsoft.com/office/powerpoint/2010/main" val="107682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870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(post-market)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r="57971"/>
          <a:stretch/>
        </p:blipFill>
        <p:spPr>
          <a:xfrm>
            <a:off x="2861733" y="1360486"/>
            <a:ext cx="1964268" cy="4836586"/>
          </a:xfrm>
          <a:prstGeom prst="rect">
            <a:avLst/>
          </a:prstGeom>
        </p:spPr>
      </p:pic>
      <p:sp>
        <p:nvSpPr>
          <p:cNvPr id="13" name="PIJL-LINKS 12"/>
          <p:cNvSpPr/>
          <p:nvPr/>
        </p:nvSpPr>
        <p:spPr>
          <a:xfrm>
            <a:off x="8288867" y="2768600"/>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rotWithShape="1">
          <a:blip r:embed="rId3"/>
          <a:srcRect l="72730" t="1006" r="2360" b="1349"/>
          <a:stretch/>
        </p:blipFill>
        <p:spPr>
          <a:xfrm>
            <a:off x="5122334" y="1422151"/>
            <a:ext cx="2709333" cy="4792133"/>
          </a:xfrm>
          <a:prstGeom prst="rect">
            <a:avLst/>
          </a:prstGeom>
        </p:spPr>
      </p:pic>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158644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After Sale Obligations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1129816" y="1705293"/>
            <a:ext cx="10170652" cy="1323439"/>
          </a:xfrm>
          <a:prstGeom prst="rect">
            <a:avLst/>
          </a:prstGeom>
        </p:spPr>
        <p:txBody>
          <a:bodyPr wrap="square">
            <a:spAutoFit/>
          </a:bodyPr>
          <a:lstStyle/>
          <a:p>
            <a:pPr>
              <a:spcBef>
                <a:spcPts val="900"/>
              </a:spcBef>
            </a:pPr>
            <a:r>
              <a:rPr lang="en-GB" sz="2000" dirty="0" smtClean="0">
                <a:latin typeface="+mj-lt"/>
              </a:rPr>
              <a:t>Medical </a:t>
            </a:r>
            <a:r>
              <a:rPr lang="en-GB" sz="2000" dirty="0">
                <a:latin typeface="+mj-lt"/>
              </a:rPr>
              <a:t>devices often require </a:t>
            </a:r>
            <a:r>
              <a:rPr lang="en-GB" sz="2000" dirty="0" smtClean="0">
                <a:latin typeface="+mj-lt"/>
              </a:rPr>
              <a:t>specialized </a:t>
            </a:r>
            <a:r>
              <a:rPr lang="en-GB" sz="2000" b="1" dirty="0" smtClean="0">
                <a:solidFill>
                  <a:srgbClr val="7030A0"/>
                </a:solidFill>
                <a:latin typeface="+mj-lt"/>
              </a:rPr>
              <a:t>training</a:t>
            </a:r>
            <a:r>
              <a:rPr lang="en-GB" sz="2000" dirty="0" smtClean="0">
                <a:latin typeface="+mj-lt"/>
              </a:rPr>
              <a:t> </a:t>
            </a:r>
            <a:r>
              <a:rPr lang="en-GB" sz="2000" dirty="0">
                <a:latin typeface="+mj-lt"/>
              </a:rPr>
              <a:t>from the manufacturer for proper use and service; therefore, the </a:t>
            </a:r>
            <a:r>
              <a:rPr lang="en-GB" sz="2000" b="1" dirty="0">
                <a:solidFill>
                  <a:srgbClr val="7030A0"/>
                </a:solidFill>
                <a:latin typeface="+mj-lt"/>
              </a:rPr>
              <a:t>vendor </a:t>
            </a:r>
            <a:r>
              <a:rPr lang="en-GB" sz="2000" b="1" dirty="0" smtClean="0">
                <a:solidFill>
                  <a:srgbClr val="7030A0"/>
                </a:solidFill>
                <a:latin typeface="+mj-lt"/>
              </a:rPr>
              <a:t>should make </a:t>
            </a:r>
            <a:r>
              <a:rPr lang="en-GB" sz="2000" b="1" dirty="0">
                <a:solidFill>
                  <a:srgbClr val="7030A0"/>
                </a:solidFill>
                <a:latin typeface="+mj-lt"/>
              </a:rPr>
              <a:t>training a condition to the manufacturer</a:t>
            </a:r>
            <a:r>
              <a:rPr lang="en-GB" sz="2000" dirty="0">
                <a:latin typeface="+mj-lt"/>
              </a:rPr>
              <a:t> or importer in accepting to sell the device. In turn, vendors should take responsibility in supporting or training their customers.</a:t>
            </a:r>
          </a:p>
        </p:txBody>
      </p:sp>
      <p:sp>
        <p:nvSpPr>
          <p:cNvPr id="12" name="Rechthoek 11"/>
          <p:cNvSpPr/>
          <p:nvPr/>
        </p:nvSpPr>
        <p:spPr>
          <a:xfrm>
            <a:off x="1188599" y="3356152"/>
            <a:ext cx="7633184" cy="1015663"/>
          </a:xfrm>
          <a:prstGeom prst="rect">
            <a:avLst/>
          </a:prstGeom>
        </p:spPr>
        <p:txBody>
          <a:bodyPr wrap="square">
            <a:spAutoFit/>
          </a:bodyPr>
          <a:lstStyle/>
          <a:p>
            <a:r>
              <a:rPr lang="en-GB" sz="2000" dirty="0">
                <a:latin typeface="+mj-lt"/>
              </a:rPr>
              <a:t>The manufacturer may be responsible for: </a:t>
            </a:r>
          </a:p>
          <a:p>
            <a:pPr marL="800100" lvl="1" indent="-342900">
              <a:buFont typeface="Arial" panose="020B0604020202020204" pitchFamily="34" charset="0"/>
              <a:buChar char="•"/>
            </a:pPr>
            <a:r>
              <a:rPr lang="en-GB" sz="2000" dirty="0">
                <a:latin typeface="+mj-lt"/>
              </a:rPr>
              <a:t>after sales support: </a:t>
            </a:r>
            <a:r>
              <a:rPr lang="en-GB" sz="2000" b="1" dirty="0">
                <a:solidFill>
                  <a:srgbClr val="7030A0"/>
                </a:solidFill>
                <a:latin typeface="+mj-lt"/>
              </a:rPr>
              <a:t>training, </a:t>
            </a:r>
            <a:r>
              <a:rPr lang="en-GB" sz="2000" b="1" dirty="0" smtClean="0">
                <a:solidFill>
                  <a:srgbClr val="7030A0"/>
                </a:solidFill>
                <a:latin typeface="+mj-lt"/>
              </a:rPr>
              <a:t>spare </a:t>
            </a:r>
            <a:r>
              <a:rPr lang="en-GB" sz="2000" b="1" dirty="0">
                <a:solidFill>
                  <a:srgbClr val="7030A0"/>
                </a:solidFill>
                <a:latin typeface="+mj-lt"/>
              </a:rPr>
              <a:t>parts delivery.</a:t>
            </a:r>
          </a:p>
          <a:p>
            <a:pPr marL="800100" lvl="1" indent="-342900">
              <a:buFont typeface="Arial" panose="020B0604020202020204" pitchFamily="34" charset="0"/>
              <a:buChar char="•"/>
            </a:pPr>
            <a:r>
              <a:rPr lang="en-GB" sz="2000" dirty="0">
                <a:latin typeface="+mj-lt"/>
              </a:rPr>
              <a:t>disposal: </a:t>
            </a:r>
            <a:r>
              <a:rPr lang="en-GB" sz="2000" b="1" dirty="0">
                <a:solidFill>
                  <a:srgbClr val="7030A0"/>
                </a:solidFill>
                <a:latin typeface="+mj-lt"/>
              </a:rPr>
              <a:t>take back the product to dispose of it.</a:t>
            </a:r>
          </a:p>
        </p:txBody>
      </p:sp>
      <p:sp>
        <p:nvSpPr>
          <p:cNvPr id="13" name="Rechthoek 12"/>
          <p:cNvSpPr/>
          <p:nvPr/>
        </p:nvSpPr>
        <p:spPr>
          <a:xfrm>
            <a:off x="1188599" y="4760901"/>
            <a:ext cx="7633184" cy="1015663"/>
          </a:xfrm>
          <a:prstGeom prst="rect">
            <a:avLst/>
          </a:prstGeom>
        </p:spPr>
        <p:txBody>
          <a:bodyPr wrap="square">
            <a:spAutoFit/>
          </a:bodyPr>
          <a:lstStyle/>
          <a:p>
            <a:r>
              <a:rPr lang="en-GB" sz="2000" dirty="0">
                <a:latin typeface="+mj-lt"/>
              </a:rPr>
              <a:t>The </a:t>
            </a:r>
            <a:r>
              <a:rPr lang="en-GB" sz="2000" dirty="0" smtClean="0">
                <a:latin typeface="+mj-lt"/>
              </a:rPr>
              <a:t>user </a:t>
            </a:r>
            <a:r>
              <a:rPr lang="en-GB" sz="2000" dirty="0">
                <a:latin typeface="+mj-lt"/>
              </a:rPr>
              <a:t>may be responsible for: </a:t>
            </a:r>
          </a:p>
          <a:p>
            <a:pPr marL="800100" lvl="1" indent="-342900">
              <a:buFont typeface="Arial" panose="020B0604020202020204" pitchFamily="34" charset="0"/>
              <a:buChar char="•"/>
            </a:pPr>
            <a:r>
              <a:rPr lang="en-GB" sz="2000" dirty="0">
                <a:latin typeface="+mj-lt"/>
              </a:rPr>
              <a:t>after sales support: </a:t>
            </a:r>
            <a:r>
              <a:rPr lang="en-GB" sz="2000" b="1" dirty="0">
                <a:solidFill>
                  <a:srgbClr val="7030A0"/>
                </a:solidFill>
                <a:latin typeface="+mj-lt"/>
              </a:rPr>
              <a:t>training, maintenance, </a:t>
            </a:r>
            <a:r>
              <a:rPr lang="en-GB" sz="2000" b="1" dirty="0" smtClean="0">
                <a:solidFill>
                  <a:srgbClr val="7030A0"/>
                </a:solidFill>
                <a:latin typeface="+mj-lt"/>
              </a:rPr>
              <a:t>…</a:t>
            </a:r>
          </a:p>
          <a:p>
            <a:pPr marL="800100" lvl="1" indent="-342900">
              <a:buFont typeface="Arial" panose="020B0604020202020204" pitchFamily="34" charset="0"/>
              <a:buChar char="•"/>
            </a:pPr>
            <a:r>
              <a:rPr lang="en-GB" sz="2000" b="1" dirty="0">
                <a:solidFill>
                  <a:srgbClr val="7030A0"/>
                </a:solidFill>
                <a:latin typeface="+mj-lt"/>
              </a:rPr>
              <a:t>safe disposal</a:t>
            </a:r>
            <a:r>
              <a:rPr lang="en-GB" sz="2000" dirty="0" smtClean="0">
                <a:latin typeface="+mj-lt"/>
              </a:rPr>
              <a:t>.</a:t>
            </a:r>
            <a:endParaRPr lang="en-GB" sz="2000" b="1" dirty="0">
              <a:solidFill>
                <a:srgbClr val="7030A0"/>
              </a:solidFill>
              <a:latin typeface="+mj-lt"/>
            </a:endParaRPr>
          </a:p>
        </p:txBody>
      </p:sp>
    </p:spTree>
    <p:extLst>
      <p:ext uri="{BB962C8B-B14F-4D97-AF65-F5344CB8AC3E}">
        <p14:creationId xmlns:p14="http://schemas.microsoft.com/office/powerpoint/2010/main" val="14068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Post Market Surveillance / Vigilance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1647417"/>
            <a:ext cx="3965137" cy="4401205"/>
          </a:xfrm>
          <a:prstGeom prst="rect">
            <a:avLst/>
          </a:prstGeom>
        </p:spPr>
        <p:txBody>
          <a:bodyPr wrap="square">
            <a:spAutoFit/>
          </a:bodyPr>
          <a:lstStyle/>
          <a:p>
            <a:pPr lvl="0" algn="ctr"/>
            <a:r>
              <a:rPr lang="en-GB" sz="2000" dirty="0">
                <a:solidFill>
                  <a:srgbClr val="000000"/>
                </a:solidFill>
                <a:latin typeface="+mj-lt"/>
              </a:rPr>
              <a:t>It is </a:t>
            </a:r>
            <a:r>
              <a:rPr lang="en-GB" sz="2000" dirty="0" smtClean="0">
                <a:solidFill>
                  <a:srgbClr val="000000"/>
                </a:solidFill>
                <a:latin typeface="+mj-lt"/>
              </a:rPr>
              <a:t>important </a:t>
            </a:r>
            <a:r>
              <a:rPr lang="en-GB" sz="2000" dirty="0">
                <a:solidFill>
                  <a:srgbClr val="000000"/>
                </a:solidFill>
                <a:latin typeface="+mj-lt"/>
              </a:rPr>
              <a:t>that the safety and performance of medical devices are continually assessed when they are in use, as these characteristics can only be proven if one measures how a device stands up in these conditions. No amount of rigour in the pre-marketing review process can predict all possible device failures or incidents arising from </a:t>
            </a:r>
            <a:r>
              <a:rPr lang="en-GB" sz="2000" dirty="0" smtClean="0">
                <a:solidFill>
                  <a:srgbClr val="000000"/>
                </a:solidFill>
                <a:latin typeface="+mj-lt"/>
              </a:rPr>
              <a:t>device misuse</a:t>
            </a:r>
            <a:r>
              <a:rPr lang="en-GB" sz="2000" dirty="0">
                <a:solidFill>
                  <a:srgbClr val="000000"/>
                </a:solidFill>
                <a:latin typeface="+mj-lt"/>
              </a:rPr>
              <a:t>. It is through actual use that unforeseen problems related to safety and performance can occur.</a:t>
            </a:r>
          </a:p>
        </p:txBody>
      </p:sp>
      <p:sp>
        <p:nvSpPr>
          <p:cNvPr id="9" name="Rechthoek 8"/>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15"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grpSp>
        <p:nvGrpSpPr>
          <p:cNvPr id="5" name="Groep 4"/>
          <p:cNvGrpSpPr/>
          <p:nvPr/>
        </p:nvGrpSpPr>
        <p:grpSpPr>
          <a:xfrm>
            <a:off x="4626284" y="4765083"/>
            <a:ext cx="6522120" cy="1356485"/>
            <a:chOff x="4626284" y="4765083"/>
            <a:chExt cx="6522120" cy="1356485"/>
          </a:xfrm>
        </p:grpSpPr>
        <p:sp>
          <p:nvSpPr>
            <p:cNvPr id="12" name="Rechthoek 11"/>
            <p:cNvSpPr/>
            <p:nvPr/>
          </p:nvSpPr>
          <p:spPr>
            <a:xfrm>
              <a:off x="6900333" y="5105904"/>
              <a:ext cx="4248071" cy="1015663"/>
            </a:xfrm>
            <a:prstGeom prst="rect">
              <a:avLst/>
            </a:prstGeom>
            <a:solidFill>
              <a:schemeClr val="bg2"/>
            </a:solidFill>
            <a:ln>
              <a:solidFill>
                <a:srgbClr val="7030A0"/>
              </a:solidFill>
            </a:ln>
          </p:spPr>
          <p:txBody>
            <a:bodyPr wrap="square">
              <a:spAutoFit/>
            </a:bodyPr>
            <a:lstStyle/>
            <a:p>
              <a:pPr algn="ctr"/>
              <a:r>
                <a:rPr lang="en-US" sz="2000" b="1" dirty="0" smtClean="0">
                  <a:solidFill>
                    <a:srgbClr val="7030A0"/>
                  </a:solidFill>
                  <a:latin typeface="+mj-lt"/>
                </a:rPr>
                <a:t>Learning</a:t>
              </a:r>
              <a:r>
                <a:rPr lang="en-US" sz="2000" dirty="0" smtClean="0">
                  <a:latin typeface="+mj-lt"/>
                </a:rPr>
                <a:t> can only take place if the actual situation is monitored and mishaps lead to improvement action... </a:t>
              </a:r>
              <a:endParaRPr lang="en-US" sz="2000" dirty="0">
                <a:latin typeface="+mj-lt"/>
              </a:endParaRPr>
            </a:p>
          </p:txBody>
        </p:sp>
        <p:pic>
          <p:nvPicPr>
            <p:cNvPr id="3" name="Afbeelding 2"/>
            <p:cNvPicPr>
              <a:picLocks noChangeAspect="1"/>
            </p:cNvPicPr>
            <p:nvPr/>
          </p:nvPicPr>
          <p:blipFill>
            <a:blip r:embed="rId2"/>
            <a:stretch>
              <a:fillRect/>
            </a:stretch>
          </p:blipFill>
          <p:spPr>
            <a:xfrm>
              <a:off x="4626284" y="4765083"/>
              <a:ext cx="2045004" cy="1356485"/>
            </a:xfrm>
            <a:prstGeom prst="rect">
              <a:avLst/>
            </a:prstGeom>
          </p:spPr>
        </p:pic>
      </p:grpSp>
      <p:sp>
        <p:nvSpPr>
          <p:cNvPr id="13" name="Rechthoek 12"/>
          <p:cNvSpPr/>
          <p:nvPr/>
        </p:nvSpPr>
        <p:spPr>
          <a:xfrm>
            <a:off x="6236758" y="2055463"/>
            <a:ext cx="3553026" cy="1938992"/>
          </a:xfrm>
          <a:prstGeom prst="rect">
            <a:avLst/>
          </a:prstGeom>
        </p:spPr>
        <p:txBody>
          <a:bodyPr wrap="square">
            <a:spAutoFit/>
          </a:bodyPr>
          <a:lstStyle/>
          <a:p>
            <a:r>
              <a:rPr lang="en-GB" sz="2000" dirty="0" smtClean="0">
                <a:latin typeface="+mj-lt"/>
              </a:rPr>
              <a:t>Common requirements include: </a:t>
            </a:r>
          </a:p>
          <a:p>
            <a:pPr marL="800100" lvl="1" indent="-342900">
              <a:buFont typeface="Arial" panose="020B0604020202020204" pitchFamily="34" charset="0"/>
              <a:buChar char="•"/>
            </a:pPr>
            <a:r>
              <a:rPr lang="en-GB" sz="2000" b="1" dirty="0" smtClean="0">
                <a:solidFill>
                  <a:srgbClr val="7030A0"/>
                </a:solidFill>
                <a:latin typeface="+mj-lt"/>
              </a:rPr>
              <a:t>problem reporting </a:t>
            </a:r>
          </a:p>
          <a:p>
            <a:pPr marL="800100" lvl="1" indent="-342900">
              <a:buFont typeface="Arial" panose="020B0604020202020204" pitchFamily="34" charset="0"/>
              <a:buChar char="•"/>
            </a:pPr>
            <a:r>
              <a:rPr lang="en-GB" sz="2000" b="1" dirty="0" smtClean="0">
                <a:solidFill>
                  <a:srgbClr val="7030A0"/>
                </a:solidFill>
                <a:latin typeface="+mj-lt"/>
              </a:rPr>
              <a:t>implant registration</a:t>
            </a:r>
          </a:p>
          <a:p>
            <a:pPr marL="800100" lvl="1" indent="-342900">
              <a:buFont typeface="Arial" panose="020B0604020202020204" pitchFamily="34" charset="0"/>
              <a:buChar char="•"/>
            </a:pPr>
            <a:r>
              <a:rPr lang="en-GB" sz="2000" b="1" dirty="0" smtClean="0">
                <a:solidFill>
                  <a:srgbClr val="7030A0"/>
                </a:solidFill>
                <a:latin typeface="+mj-lt"/>
              </a:rPr>
              <a:t>distribution records</a:t>
            </a:r>
          </a:p>
          <a:p>
            <a:pPr marL="800100" lvl="1" indent="-342900">
              <a:buFont typeface="Arial" panose="020B0604020202020204" pitchFamily="34" charset="0"/>
              <a:buChar char="•"/>
            </a:pPr>
            <a:r>
              <a:rPr lang="en-GB" sz="2000" b="1" dirty="0" smtClean="0">
                <a:solidFill>
                  <a:srgbClr val="7030A0"/>
                </a:solidFill>
                <a:latin typeface="+mj-lt"/>
              </a:rPr>
              <a:t>recall procedure</a:t>
            </a:r>
          </a:p>
          <a:p>
            <a:pPr marL="800100" lvl="1" indent="-342900">
              <a:buFont typeface="Arial" panose="020B0604020202020204" pitchFamily="34" charset="0"/>
              <a:buChar char="•"/>
            </a:pPr>
            <a:r>
              <a:rPr lang="en-GB" sz="2000" b="1" dirty="0" smtClean="0">
                <a:solidFill>
                  <a:srgbClr val="7030A0"/>
                </a:solidFill>
                <a:latin typeface="+mj-lt"/>
              </a:rPr>
              <a:t>complaint handling</a:t>
            </a:r>
            <a:endParaRPr lang="en-US" sz="2000" b="1" dirty="0">
              <a:solidFill>
                <a:srgbClr val="7030A0"/>
              </a:solidFill>
              <a:latin typeface="+mj-lt"/>
            </a:endParaRPr>
          </a:p>
        </p:txBody>
      </p:sp>
    </p:spTree>
    <p:extLst>
      <p:ext uri="{BB962C8B-B14F-4D97-AF65-F5344CB8AC3E}">
        <p14:creationId xmlns:p14="http://schemas.microsoft.com/office/powerpoint/2010/main" val="21663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02108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1112767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 requires precisely defined, legal, language…</a:t>
            </a:r>
          </a:p>
        </p:txBody>
      </p:sp>
      <p:sp>
        <p:nvSpPr>
          <p:cNvPr id="6"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1898446" y="1641421"/>
            <a:ext cx="5255886" cy="646331"/>
          </a:xfrm>
          <a:prstGeom prst="rect">
            <a:avLst/>
          </a:prstGeom>
        </p:spPr>
        <p:txBody>
          <a:bodyPr wrap="square">
            <a:spAutoFit/>
          </a:bodyPr>
          <a:lstStyle/>
          <a:p>
            <a:pPr lvl="0">
              <a:spcBef>
                <a:spcPts val="600"/>
              </a:spcBef>
            </a:pPr>
            <a:r>
              <a:rPr lang="en-GB" dirty="0" smtClean="0">
                <a:solidFill>
                  <a:srgbClr val="000000"/>
                </a:solidFill>
                <a:latin typeface="Calibri Light" panose="020F0302020204030204"/>
              </a:rPr>
              <a:t>a </a:t>
            </a:r>
            <a:r>
              <a:rPr lang="en-GB" dirty="0">
                <a:solidFill>
                  <a:srgbClr val="000000"/>
                </a:solidFill>
                <a:latin typeface="Calibri Light" panose="020F0302020204030204"/>
              </a:rPr>
              <a:t>problem that </a:t>
            </a:r>
            <a:r>
              <a:rPr lang="en-GB" b="1" dirty="0">
                <a:solidFill>
                  <a:srgbClr val="7030A0"/>
                </a:solidFill>
                <a:latin typeface="Calibri Light" panose="020F0302020204030204"/>
              </a:rPr>
              <a:t>can</a:t>
            </a:r>
            <a:r>
              <a:rPr lang="en-GB" dirty="0">
                <a:solidFill>
                  <a:srgbClr val="000000"/>
                </a:solidFill>
                <a:latin typeface="Calibri Light" panose="020F0302020204030204"/>
              </a:rPr>
              <a:t> or </a:t>
            </a:r>
            <a:r>
              <a:rPr lang="en-GB" b="1" dirty="0">
                <a:solidFill>
                  <a:srgbClr val="7030A0"/>
                </a:solidFill>
                <a:latin typeface="Calibri Light" panose="020F0302020204030204"/>
              </a:rPr>
              <a:t>does</a:t>
            </a:r>
            <a:r>
              <a:rPr lang="en-GB" dirty="0">
                <a:solidFill>
                  <a:srgbClr val="000000"/>
                </a:solidFill>
                <a:latin typeface="Calibri Light" panose="020F0302020204030204"/>
              </a:rPr>
              <a:t> result in permanent impairment, injury or death to the patient or the user</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3" name="Rechthoek 2"/>
          <p:cNvSpPr/>
          <p:nvPr/>
        </p:nvSpPr>
        <p:spPr>
          <a:xfrm>
            <a:off x="418022" y="1635101"/>
            <a:ext cx="1496483" cy="369332"/>
          </a:xfrm>
          <a:prstGeom prst="rect">
            <a:avLst/>
          </a:prstGeom>
        </p:spPr>
        <p:txBody>
          <a:bodyPr wrap="square">
            <a:spAutoFit/>
          </a:bodyPr>
          <a:lstStyle/>
          <a:p>
            <a:r>
              <a:rPr lang="en-GB" b="1" dirty="0">
                <a:solidFill>
                  <a:srgbClr val="7030A0"/>
                </a:solidFill>
                <a:latin typeface="Calibri Light" panose="020F0302020204030204"/>
              </a:rPr>
              <a:t>Adverse </a:t>
            </a:r>
            <a:r>
              <a:rPr lang="en-GB" b="1" dirty="0" smtClean="0">
                <a:solidFill>
                  <a:srgbClr val="7030A0"/>
                </a:solidFill>
                <a:latin typeface="Calibri Light" panose="020F0302020204030204"/>
              </a:rPr>
              <a:t>Event </a:t>
            </a:r>
            <a:endParaRPr lang="en-US" dirty="0">
              <a:solidFill>
                <a:srgbClr val="7030A0"/>
              </a:solidFill>
            </a:endParaRPr>
          </a:p>
        </p:txBody>
      </p:sp>
      <p:sp>
        <p:nvSpPr>
          <p:cNvPr id="5" name="Rechthoek 4"/>
          <p:cNvSpPr/>
          <p:nvPr/>
        </p:nvSpPr>
        <p:spPr>
          <a:xfrm>
            <a:off x="505425" y="2923351"/>
            <a:ext cx="974306" cy="369332"/>
          </a:xfrm>
          <a:prstGeom prst="rect">
            <a:avLst/>
          </a:prstGeom>
        </p:spPr>
        <p:txBody>
          <a:bodyPr wrap="none">
            <a:spAutoFit/>
          </a:bodyPr>
          <a:lstStyle/>
          <a:p>
            <a:r>
              <a:rPr lang="en-GB" b="1" dirty="0" smtClean="0">
                <a:solidFill>
                  <a:srgbClr val="7030A0"/>
                </a:solidFill>
                <a:latin typeface="Calibri Light" panose="020F0302020204030204"/>
              </a:rPr>
              <a:t>Incident</a:t>
            </a:r>
            <a:r>
              <a:rPr lang="en-GB" dirty="0" smtClean="0">
                <a:solidFill>
                  <a:srgbClr val="7030A0"/>
                </a:solidFill>
                <a:latin typeface="Calibri Light" panose="020F0302020204030204"/>
              </a:rPr>
              <a:t> </a:t>
            </a:r>
            <a:endParaRPr lang="en-US" dirty="0">
              <a:solidFill>
                <a:srgbClr val="7030A0"/>
              </a:solidFill>
            </a:endParaRPr>
          </a:p>
        </p:txBody>
      </p:sp>
      <p:sp>
        <p:nvSpPr>
          <p:cNvPr id="8" name="Rechthoek 7"/>
          <p:cNvSpPr/>
          <p:nvPr/>
        </p:nvSpPr>
        <p:spPr>
          <a:xfrm>
            <a:off x="476250" y="4407361"/>
            <a:ext cx="1001877" cy="369332"/>
          </a:xfrm>
          <a:prstGeom prst="rect">
            <a:avLst/>
          </a:prstGeom>
        </p:spPr>
        <p:txBody>
          <a:bodyPr wrap="none">
            <a:spAutoFit/>
          </a:bodyPr>
          <a:lstStyle/>
          <a:p>
            <a:r>
              <a:rPr lang="en-GB" b="1" dirty="0" smtClean="0">
                <a:solidFill>
                  <a:srgbClr val="7030A0"/>
                </a:solidFill>
                <a:latin typeface="Calibri Light" panose="020F0302020204030204"/>
              </a:rPr>
              <a:t>Problem</a:t>
            </a:r>
            <a:r>
              <a:rPr lang="en-GB" dirty="0" smtClean="0">
                <a:solidFill>
                  <a:srgbClr val="7030A0"/>
                </a:solidFill>
                <a:latin typeface="Calibri Light" panose="020F0302020204030204"/>
              </a:rPr>
              <a:t> </a:t>
            </a:r>
            <a:endParaRPr lang="en-US" dirty="0">
              <a:solidFill>
                <a:srgbClr val="7030A0"/>
              </a:solidFill>
            </a:endParaRPr>
          </a:p>
        </p:txBody>
      </p:sp>
      <p:sp>
        <p:nvSpPr>
          <p:cNvPr id="10" name="Rechthoek 9"/>
          <p:cNvSpPr/>
          <p:nvPr/>
        </p:nvSpPr>
        <p:spPr>
          <a:xfrm>
            <a:off x="1898446" y="4429748"/>
            <a:ext cx="5425221" cy="1477328"/>
          </a:xfrm>
          <a:prstGeom prst="rect">
            <a:avLst/>
          </a:prstGeom>
        </p:spPr>
        <p:txBody>
          <a:bodyPr wrap="square">
            <a:spAutoFit/>
          </a:bodyPr>
          <a:lstStyle/>
          <a:p>
            <a:r>
              <a:rPr lang="en-GB" dirty="0" smtClean="0">
                <a:solidFill>
                  <a:srgbClr val="000000"/>
                </a:solidFill>
                <a:latin typeface="Calibri Light" panose="020F0302020204030204"/>
              </a:rPr>
              <a:t>a </a:t>
            </a:r>
            <a:r>
              <a:rPr lang="en-GB" dirty="0">
                <a:solidFill>
                  <a:srgbClr val="000000"/>
                </a:solidFill>
                <a:latin typeface="Calibri Light" panose="020F0302020204030204"/>
              </a:rPr>
              <a:t>broad term that covers possible faults of the device, difficulties in using the device or an undesirable outcome associated with the use of the device. A problem may not lead to an adverse event </a:t>
            </a:r>
            <a:r>
              <a:rPr lang="en-GB" b="1" dirty="0">
                <a:solidFill>
                  <a:srgbClr val="7030A0"/>
                </a:solidFill>
                <a:latin typeface="Calibri Light" panose="020F0302020204030204"/>
              </a:rPr>
              <a:t>but corrective or preventive actions are </a:t>
            </a:r>
            <a:r>
              <a:rPr lang="en-GB" b="1" dirty="0" smtClean="0">
                <a:solidFill>
                  <a:srgbClr val="7030A0"/>
                </a:solidFill>
                <a:latin typeface="Calibri Light" panose="020F0302020204030204"/>
              </a:rPr>
              <a:t>required.</a:t>
            </a:r>
            <a:endParaRPr lang="en-US" b="1" dirty="0">
              <a:solidFill>
                <a:srgbClr val="7030A0"/>
              </a:solidFill>
            </a:endParaRPr>
          </a:p>
        </p:txBody>
      </p:sp>
      <p:sp>
        <p:nvSpPr>
          <p:cNvPr id="17" name="Tekstvak 1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9" name="Groep 8"/>
          <p:cNvGrpSpPr/>
          <p:nvPr/>
        </p:nvGrpSpPr>
        <p:grpSpPr>
          <a:xfrm>
            <a:off x="1898446" y="2909778"/>
            <a:ext cx="9891742" cy="2997297"/>
            <a:chOff x="1898446" y="2909778"/>
            <a:chExt cx="9891742" cy="2997297"/>
          </a:xfrm>
        </p:grpSpPr>
        <p:sp>
          <p:nvSpPr>
            <p:cNvPr id="12" name="Rechthoek 11"/>
            <p:cNvSpPr/>
            <p:nvPr/>
          </p:nvSpPr>
          <p:spPr>
            <a:xfrm>
              <a:off x="1898446" y="2909778"/>
              <a:ext cx="5357487" cy="1200329"/>
            </a:xfrm>
            <a:prstGeom prst="rect">
              <a:avLst/>
            </a:prstGeom>
          </p:spPr>
          <p:txBody>
            <a:bodyPr wrap="square">
              <a:spAutoFit/>
            </a:bodyPr>
            <a:lstStyle/>
            <a:p>
              <a:pPr lvl="0">
                <a:spcBef>
                  <a:spcPts val="600"/>
                </a:spcBef>
              </a:pPr>
              <a:r>
                <a:rPr lang="en-GB" dirty="0" smtClean="0">
                  <a:solidFill>
                    <a:srgbClr val="000000"/>
                  </a:solidFill>
                  <a:latin typeface="Calibri Light" panose="020F0302020204030204"/>
                </a:rPr>
                <a:t>an </a:t>
              </a:r>
              <a:r>
                <a:rPr lang="en-GB" dirty="0">
                  <a:solidFill>
                    <a:srgbClr val="000000"/>
                  </a:solidFill>
                  <a:latin typeface="Calibri Light" panose="020F0302020204030204"/>
                </a:rPr>
                <a:t>unusual (unexpected) event associated with the use of a medical device. May or may not lead to problems. All incidents should be </a:t>
              </a:r>
              <a:r>
                <a:rPr lang="en-GB" b="1" dirty="0">
                  <a:solidFill>
                    <a:srgbClr val="7030A0"/>
                  </a:solidFill>
                  <a:latin typeface="Calibri Light" panose="020F0302020204030204"/>
                </a:rPr>
                <a:t>investigated</a:t>
              </a:r>
              <a:r>
                <a:rPr lang="en-GB" dirty="0">
                  <a:solidFill>
                    <a:srgbClr val="000000"/>
                  </a:solidFill>
                  <a:latin typeface="Calibri Light" panose="020F0302020204030204"/>
                </a:rPr>
                <a:t> for potential </a:t>
              </a:r>
              <a:r>
                <a:rPr lang="en-US" dirty="0" smtClean="0">
                  <a:solidFill>
                    <a:srgbClr val="000000"/>
                  </a:solidFill>
                  <a:latin typeface="Calibri Light" panose="020F0302020204030204"/>
                </a:rPr>
                <a:t>problems</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4" name="Afbeelding 3"/>
            <p:cNvPicPr>
              <a:picLocks noChangeAspect="1"/>
            </p:cNvPicPr>
            <p:nvPr/>
          </p:nvPicPr>
          <p:blipFill>
            <a:blip r:embed="rId2"/>
            <a:stretch>
              <a:fillRect/>
            </a:stretch>
          </p:blipFill>
          <p:spPr>
            <a:xfrm>
              <a:off x="8274782" y="3108016"/>
              <a:ext cx="3515406" cy="2799059"/>
            </a:xfrm>
            <a:prstGeom prst="rect">
              <a:avLst/>
            </a:prstGeom>
          </p:spPr>
        </p:pic>
      </p:grpSp>
    </p:spTree>
    <p:extLst>
      <p:ext uri="{BB962C8B-B14F-4D97-AF65-F5344CB8AC3E}">
        <p14:creationId xmlns:p14="http://schemas.microsoft.com/office/powerpoint/2010/main" val="31399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Post Market Surveillance / Vigilance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66392" y="1461380"/>
            <a:ext cx="11470008" cy="707886"/>
          </a:xfrm>
          <a:prstGeom prst="rect">
            <a:avLst/>
          </a:prstGeom>
        </p:spPr>
        <p:txBody>
          <a:bodyPr wrap="square">
            <a:spAutoFit/>
          </a:bodyPr>
          <a:lstStyle/>
          <a:p>
            <a:pPr lvl="0"/>
            <a:r>
              <a:rPr lang="en-GB" sz="2000" dirty="0">
                <a:solidFill>
                  <a:srgbClr val="000000"/>
                </a:solidFill>
                <a:latin typeface="+mj-lt"/>
              </a:rPr>
              <a:t>Post-market surveillance is a broad term that covers all monitoring activities of medical devices in use. The two principal activities within surveillance are “</a:t>
            </a:r>
            <a:r>
              <a:rPr lang="en-GB" sz="2000" b="1" dirty="0">
                <a:solidFill>
                  <a:srgbClr val="7030A0"/>
                </a:solidFill>
                <a:latin typeface="+mj-lt"/>
              </a:rPr>
              <a:t>post-market surveillance studies</a:t>
            </a:r>
            <a:r>
              <a:rPr lang="en-GB" sz="2000" dirty="0">
                <a:solidFill>
                  <a:srgbClr val="000000"/>
                </a:solidFill>
                <a:latin typeface="+mj-lt"/>
              </a:rPr>
              <a:t>” and “</a:t>
            </a:r>
            <a:r>
              <a:rPr lang="en-GB" sz="2000" b="1" dirty="0">
                <a:solidFill>
                  <a:srgbClr val="7030A0"/>
                </a:solidFill>
                <a:latin typeface="+mj-lt"/>
              </a:rPr>
              <a:t>adverse event reporting</a:t>
            </a:r>
            <a:r>
              <a:rPr lang="en-GB" sz="2000" dirty="0">
                <a:solidFill>
                  <a:srgbClr val="000000"/>
                </a:solidFill>
                <a:latin typeface="+mj-lt"/>
              </a:rPr>
              <a:t>”.</a:t>
            </a:r>
          </a:p>
        </p:txBody>
      </p:sp>
      <p:sp>
        <p:nvSpPr>
          <p:cNvPr id="8" name="Rechthoek 7"/>
          <p:cNvSpPr/>
          <p:nvPr/>
        </p:nvSpPr>
        <p:spPr>
          <a:xfrm>
            <a:off x="412130" y="2516221"/>
            <a:ext cx="11165418" cy="1323439"/>
          </a:xfrm>
          <a:prstGeom prst="rect">
            <a:avLst/>
          </a:prstGeom>
        </p:spPr>
        <p:txBody>
          <a:bodyPr wrap="square">
            <a:spAutoFit/>
          </a:bodyPr>
          <a:lstStyle/>
          <a:p>
            <a:pPr lvl="0"/>
            <a:r>
              <a:rPr lang="en-GB" sz="2000" dirty="0">
                <a:solidFill>
                  <a:srgbClr val="000000"/>
                </a:solidFill>
                <a:latin typeface="+mj-lt"/>
              </a:rPr>
              <a:t>In </a:t>
            </a:r>
            <a:r>
              <a:rPr lang="en-GB" sz="2000" b="1" dirty="0">
                <a:solidFill>
                  <a:srgbClr val="7030A0"/>
                </a:solidFill>
                <a:latin typeface="+mj-lt"/>
              </a:rPr>
              <a:t>post-market surveillance studies</a:t>
            </a:r>
            <a:r>
              <a:rPr lang="en-GB" sz="2000" dirty="0">
                <a:solidFill>
                  <a:srgbClr val="000000"/>
                </a:solidFill>
                <a:latin typeface="+mj-lt"/>
              </a:rPr>
              <a:t>, structured data collections are required </a:t>
            </a:r>
            <a:r>
              <a:rPr lang="en-GB" sz="2000" b="1" dirty="0">
                <a:solidFill>
                  <a:srgbClr val="000000"/>
                </a:solidFill>
                <a:latin typeface="+mj-lt"/>
              </a:rPr>
              <a:t>of the manufacturer </a:t>
            </a:r>
            <a:endParaRPr lang="en-GB" sz="2000" dirty="0" smtClean="0">
              <a:solidFill>
                <a:srgbClr val="000000"/>
              </a:solidFill>
              <a:latin typeface="+mj-lt"/>
            </a:endParaRPr>
          </a:p>
          <a:p>
            <a:pPr marL="800100" lvl="1" indent="-342900">
              <a:buFont typeface="+mj-lt"/>
              <a:buAutoNum type="arabicPeriod"/>
            </a:pPr>
            <a:r>
              <a:rPr lang="en-GB" sz="2000" dirty="0" smtClean="0">
                <a:solidFill>
                  <a:srgbClr val="000000"/>
                </a:solidFill>
                <a:latin typeface="+mj-lt"/>
              </a:rPr>
              <a:t>as a condition of product approval, or </a:t>
            </a:r>
          </a:p>
          <a:p>
            <a:pPr marL="800100" lvl="1" indent="-342900">
              <a:buFont typeface="+mj-lt"/>
              <a:buAutoNum type="arabicPeriod"/>
            </a:pPr>
            <a:r>
              <a:rPr lang="en-GB" sz="2000" dirty="0" smtClean="0">
                <a:solidFill>
                  <a:srgbClr val="000000"/>
                </a:solidFill>
                <a:latin typeface="+mj-lt"/>
              </a:rPr>
              <a:t>to </a:t>
            </a:r>
            <a:r>
              <a:rPr lang="en-GB" sz="2000" dirty="0">
                <a:solidFill>
                  <a:srgbClr val="000000"/>
                </a:solidFill>
                <a:latin typeface="+mj-lt"/>
              </a:rPr>
              <a:t>re-affirm product safety </a:t>
            </a:r>
            <a:r>
              <a:rPr lang="en-GB" sz="2000" b="1" dirty="0">
                <a:solidFill>
                  <a:srgbClr val="7030A0"/>
                </a:solidFill>
                <a:latin typeface="+mj-lt"/>
              </a:rPr>
              <a:t>when post-market adverse event reports suggest that premarket safety claims are inconsistent with actual use and result in unacceptable risk</a:t>
            </a:r>
            <a:r>
              <a:rPr lang="en-GB" sz="2000" b="1" dirty="0" smtClean="0">
                <a:solidFill>
                  <a:srgbClr val="7030A0"/>
                </a:solidFill>
                <a:latin typeface="+mj-lt"/>
              </a:rPr>
              <a:t>. </a:t>
            </a:r>
            <a:endParaRPr lang="en-GB" sz="2000" b="1" dirty="0">
              <a:solidFill>
                <a:srgbClr val="7030A0"/>
              </a:solidFill>
              <a:latin typeface="+mj-lt"/>
            </a:endParaRPr>
          </a:p>
        </p:txBody>
      </p:sp>
      <p:grpSp>
        <p:nvGrpSpPr>
          <p:cNvPr id="4" name="Groep 3"/>
          <p:cNvGrpSpPr/>
          <p:nvPr/>
        </p:nvGrpSpPr>
        <p:grpSpPr>
          <a:xfrm>
            <a:off x="527489" y="3848789"/>
            <a:ext cx="10934700" cy="2138526"/>
            <a:chOff x="527489" y="3848789"/>
            <a:chExt cx="10934700" cy="2138526"/>
          </a:xfrm>
        </p:grpSpPr>
        <p:sp>
          <p:nvSpPr>
            <p:cNvPr id="3" name="Rechthoek 2"/>
            <p:cNvSpPr/>
            <p:nvPr/>
          </p:nvSpPr>
          <p:spPr>
            <a:xfrm>
              <a:off x="527489" y="3848789"/>
              <a:ext cx="10934700" cy="1631216"/>
            </a:xfrm>
            <a:prstGeom prst="rect">
              <a:avLst/>
            </a:prstGeom>
          </p:spPr>
          <p:txBody>
            <a:bodyPr wrap="square">
              <a:spAutoFit/>
            </a:bodyPr>
            <a:lstStyle/>
            <a:p>
              <a:r>
                <a:rPr lang="en-GB" sz="2000" b="1" dirty="0" smtClean="0">
                  <a:solidFill>
                    <a:srgbClr val="7030A0"/>
                  </a:solidFill>
                  <a:latin typeface="+mj-lt"/>
                </a:rPr>
                <a:t>Adverse </a:t>
              </a:r>
              <a:r>
                <a:rPr lang="en-GB" sz="2000" b="1" dirty="0">
                  <a:solidFill>
                    <a:srgbClr val="7030A0"/>
                  </a:solidFill>
                  <a:latin typeface="+mj-lt"/>
                </a:rPr>
                <a:t>event reporting </a:t>
              </a:r>
              <a:r>
                <a:rPr lang="en-GB" sz="2000" dirty="0">
                  <a:latin typeface="+mj-lt"/>
                </a:rPr>
                <a:t>requires the registration and investigation of adverse </a:t>
              </a:r>
              <a:r>
                <a:rPr lang="en-GB" sz="2000" dirty="0" smtClean="0">
                  <a:latin typeface="+mj-lt"/>
                </a:rPr>
                <a:t>events relating </a:t>
              </a:r>
              <a:r>
                <a:rPr lang="en-GB" sz="2000" dirty="0">
                  <a:latin typeface="+mj-lt"/>
                </a:rPr>
                <a:t>to the use of a device. </a:t>
              </a:r>
              <a:r>
                <a:rPr lang="en-GB" sz="2000" dirty="0" smtClean="0">
                  <a:latin typeface="+mj-lt"/>
                </a:rPr>
                <a:t>It is mandatory for </a:t>
              </a:r>
              <a:r>
                <a:rPr lang="en-GB" sz="2000" dirty="0">
                  <a:latin typeface="+mj-lt"/>
                </a:rPr>
                <a:t>vendors or manufacturers to report all device-related events that have resulted, or could result, in serious injury or death. </a:t>
              </a:r>
              <a:r>
                <a:rPr lang="en-GB" sz="2000" dirty="0" smtClean="0">
                  <a:latin typeface="+mj-lt"/>
                </a:rPr>
                <a:t>The regulatory authority has the right to oblige </a:t>
              </a:r>
              <a:r>
                <a:rPr lang="en-GB" sz="2000" dirty="0">
                  <a:latin typeface="+mj-lt"/>
                </a:rPr>
                <a:t>the manufacturer </a:t>
              </a:r>
              <a:r>
                <a:rPr lang="en-GB" sz="2000" dirty="0" smtClean="0">
                  <a:latin typeface="+mj-lt"/>
                </a:rPr>
                <a:t>to recall </a:t>
              </a:r>
              <a:r>
                <a:rPr lang="en-GB" sz="2000" dirty="0">
                  <a:latin typeface="+mj-lt"/>
                </a:rPr>
                <a:t>or modify a defective device. </a:t>
              </a:r>
              <a:r>
                <a:rPr lang="en-GB" sz="2000" dirty="0" smtClean="0">
                  <a:latin typeface="+mj-lt"/>
                </a:rPr>
                <a:t>The </a:t>
              </a:r>
              <a:r>
                <a:rPr lang="en-GB" sz="2000" dirty="0">
                  <a:latin typeface="+mj-lt"/>
                </a:rPr>
                <a:t>vendor must make arrangements for processing </a:t>
              </a:r>
              <a:r>
                <a:rPr lang="en-GB" sz="2000" dirty="0" smtClean="0">
                  <a:latin typeface="+mj-lt"/>
                </a:rPr>
                <a:t>complaint/incident reports</a:t>
              </a:r>
            </a:p>
          </p:txBody>
        </p:sp>
        <p:sp>
          <p:nvSpPr>
            <p:cNvPr id="15" name="Rechthoek 14"/>
            <p:cNvSpPr/>
            <p:nvPr/>
          </p:nvSpPr>
          <p:spPr>
            <a:xfrm>
              <a:off x="532554" y="5587205"/>
              <a:ext cx="10485119" cy="400110"/>
            </a:xfrm>
            <a:prstGeom prst="rect">
              <a:avLst/>
            </a:prstGeom>
          </p:spPr>
          <p:txBody>
            <a:bodyPr wrap="square">
              <a:spAutoFit/>
            </a:bodyPr>
            <a:lstStyle/>
            <a:p>
              <a:pPr lvl="0">
                <a:spcBef>
                  <a:spcPts val="600"/>
                </a:spcBef>
              </a:pPr>
              <a:r>
                <a:rPr lang="en-GB" sz="2000" dirty="0" smtClean="0">
                  <a:solidFill>
                    <a:srgbClr val="000000"/>
                  </a:solidFill>
                  <a:latin typeface="+mj-lt"/>
                </a:rPr>
                <a:t>In many </a:t>
              </a:r>
              <a:r>
                <a:rPr lang="en-GB" sz="2000" dirty="0">
                  <a:solidFill>
                    <a:srgbClr val="000000"/>
                  </a:solidFill>
                  <a:latin typeface="+mj-lt"/>
                </a:rPr>
                <a:t>countries, mandatory </a:t>
              </a:r>
              <a:r>
                <a:rPr lang="en-GB" sz="2000" dirty="0" smtClean="0">
                  <a:solidFill>
                    <a:srgbClr val="000000"/>
                  </a:solidFill>
                  <a:latin typeface="+mj-lt"/>
                </a:rPr>
                <a:t>adverse event </a:t>
              </a:r>
              <a:r>
                <a:rPr lang="en-GB" sz="2000" dirty="0">
                  <a:solidFill>
                    <a:srgbClr val="000000"/>
                  </a:solidFill>
                  <a:latin typeface="+mj-lt"/>
                </a:rPr>
                <a:t>reporting is also extended to users</a:t>
              </a:r>
              <a:r>
                <a:rPr lang="en-GB" sz="2000" dirty="0" smtClean="0">
                  <a:solidFill>
                    <a:srgbClr val="000000"/>
                  </a:solidFill>
                  <a:latin typeface="+mj-lt"/>
                </a:rPr>
                <a:t>.</a:t>
              </a:r>
              <a:endParaRPr lang="en-GB" sz="2000" dirty="0">
                <a:solidFill>
                  <a:srgbClr val="000000"/>
                </a:solidFill>
                <a:latin typeface="+mj-lt"/>
              </a:endParaRPr>
            </a:p>
          </p:txBody>
        </p:sp>
      </p:grpSp>
      <p:sp>
        <p:nvSpPr>
          <p:cNvPr id="12" name="Rechthoek 11"/>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13"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22044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 of BMET in Vigilance on Medical Devices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5" name="Rechthoek 14"/>
          <p:cNvSpPr/>
          <p:nvPr/>
        </p:nvSpPr>
        <p:spPr>
          <a:xfrm>
            <a:off x="467704" y="1460055"/>
            <a:ext cx="10485119" cy="646331"/>
          </a:xfrm>
          <a:prstGeom prst="rect">
            <a:avLst/>
          </a:prstGeom>
        </p:spPr>
        <p:txBody>
          <a:bodyPr wrap="square">
            <a:spAutoFit/>
          </a:bodyPr>
          <a:lstStyle/>
          <a:p>
            <a:pPr lvl="0"/>
            <a:r>
              <a:rPr lang="en-GB" dirty="0" smtClean="0">
                <a:solidFill>
                  <a:srgbClr val="000000"/>
                </a:solidFill>
                <a:latin typeface="+mj-lt"/>
              </a:rPr>
              <a:t>Statistics show that many adverse events arise from low-risk devices, such as those used for injection, drainage and suction. Adverse events from low-risk devices can be just as fatal as those from high-risk devices. </a:t>
            </a:r>
            <a:endParaRPr lang="en-GB" dirty="0">
              <a:solidFill>
                <a:srgbClr val="000000"/>
              </a:solidFill>
              <a:latin typeface="+mj-lt"/>
            </a:endParaRPr>
          </a:p>
        </p:txBody>
      </p:sp>
      <p:sp>
        <p:nvSpPr>
          <p:cNvPr id="12" name="Rechthoek 11"/>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13" name="Rechthoek 12"/>
          <p:cNvSpPr/>
          <p:nvPr/>
        </p:nvSpPr>
        <p:spPr>
          <a:xfrm>
            <a:off x="476249" y="2304933"/>
            <a:ext cx="10485119" cy="646331"/>
          </a:xfrm>
          <a:prstGeom prst="rect">
            <a:avLst/>
          </a:prstGeom>
        </p:spPr>
        <p:txBody>
          <a:bodyPr wrap="square">
            <a:spAutoFit/>
          </a:bodyPr>
          <a:lstStyle/>
          <a:p>
            <a:pPr lvl="0"/>
            <a:r>
              <a:rPr lang="en-GB" dirty="0" smtClean="0">
                <a:solidFill>
                  <a:srgbClr val="000000"/>
                </a:solidFill>
                <a:latin typeface="+mj-lt"/>
              </a:rPr>
              <a:t>In those countries where </a:t>
            </a:r>
            <a:r>
              <a:rPr lang="en-GB" b="1" dirty="0" smtClean="0">
                <a:solidFill>
                  <a:srgbClr val="7030A0"/>
                </a:solidFill>
                <a:latin typeface="+mj-lt"/>
              </a:rPr>
              <a:t>mandatory problem reporting </a:t>
            </a:r>
            <a:r>
              <a:rPr lang="en-GB" dirty="0" smtClean="0">
                <a:solidFill>
                  <a:srgbClr val="000000"/>
                </a:solidFill>
                <a:latin typeface="+mj-lt"/>
              </a:rPr>
              <a:t>extends to users, this has become a controversial issue. Problem reports may </a:t>
            </a:r>
            <a:r>
              <a:rPr lang="en-GB" b="1" dirty="0" smtClean="0">
                <a:solidFill>
                  <a:srgbClr val="7030A0"/>
                </a:solidFill>
                <a:latin typeface="+mj-lt"/>
              </a:rPr>
              <a:t>turn back on the user </a:t>
            </a:r>
            <a:r>
              <a:rPr lang="en-GB" dirty="0" smtClean="0">
                <a:solidFill>
                  <a:srgbClr val="000000"/>
                </a:solidFill>
                <a:latin typeface="+mj-lt"/>
              </a:rPr>
              <a:t>(incorrect use of the device) or on </a:t>
            </a:r>
            <a:r>
              <a:rPr lang="en-GB" b="1" dirty="0" smtClean="0">
                <a:solidFill>
                  <a:srgbClr val="7030A0"/>
                </a:solidFill>
                <a:latin typeface="+mj-lt"/>
              </a:rPr>
              <a:t>inadequate maintenance</a:t>
            </a:r>
            <a:r>
              <a:rPr lang="en-GB" dirty="0" smtClean="0">
                <a:solidFill>
                  <a:srgbClr val="000000"/>
                </a:solidFill>
                <a:latin typeface="+mj-lt"/>
              </a:rPr>
              <a:t>. </a:t>
            </a:r>
            <a:endParaRPr lang="en-GB" dirty="0">
              <a:solidFill>
                <a:srgbClr val="000000"/>
              </a:solidFill>
              <a:latin typeface="+mj-lt"/>
            </a:endParaRPr>
          </a:p>
        </p:txBody>
      </p:sp>
      <p:sp>
        <p:nvSpPr>
          <p:cNvPr id="16" name="Rechthoek 15"/>
          <p:cNvSpPr/>
          <p:nvPr/>
        </p:nvSpPr>
        <p:spPr>
          <a:xfrm rot="21600000">
            <a:off x="476249" y="3149812"/>
            <a:ext cx="10485119" cy="1200329"/>
          </a:xfrm>
          <a:prstGeom prst="rect">
            <a:avLst/>
          </a:prstGeom>
        </p:spPr>
        <p:txBody>
          <a:bodyPr wrap="square">
            <a:spAutoFit/>
          </a:bodyPr>
          <a:lstStyle/>
          <a:p>
            <a:pPr lvl="0"/>
            <a:r>
              <a:rPr lang="en-GB" dirty="0" smtClean="0">
                <a:solidFill>
                  <a:srgbClr val="000000"/>
                </a:solidFill>
                <a:latin typeface="+mj-lt"/>
              </a:rPr>
              <a:t>Since equipment safety is the responsibility of the BMET, (s)he is in a good position to conduct an investigation when an ‘adverse event’ has happened. </a:t>
            </a:r>
          </a:p>
          <a:p>
            <a:pPr marL="742950" lvl="1" indent="-285750">
              <a:buFont typeface="Arial" panose="020B0604020202020204" pitchFamily="34" charset="0"/>
              <a:buChar char="•"/>
            </a:pPr>
            <a:r>
              <a:rPr lang="en-GB" dirty="0" smtClean="0">
                <a:solidFill>
                  <a:srgbClr val="000000"/>
                </a:solidFill>
                <a:latin typeface="+mj-lt"/>
              </a:rPr>
              <a:t>if user error is found, user training should be improved</a:t>
            </a:r>
          </a:p>
          <a:p>
            <a:pPr marL="742950" lvl="1" indent="-285750">
              <a:buFont typeface="Arial" panose="020B0604020202020204" pitchFamily="34" charset="0"/>
              <a:buChar char="•"/>
            </a:pPr>
            <a:r>
              <a:rPr lang="en-GB" dirty="0" smtClean="0">
                <a:solidFill>
                  <a:srgbClr val="000000"/>
                </a:solidFill>
                <a:latin typeface="+mj-lt"/>
              </a:rPr>
              <a:t>if a device problem is found, this should be reported to the manufacturer and the regulator</a:t>
            </a:r>
          </a:p>
        </p:txBody>
      </p:sp>
      <p:sp>
        <p:nvSpPr>
          <p:cNvPr id="17" name="Rechthoek 16"/>
          <p:cNvSpPr/>
          <p:nvPr/>
        </p:nvSpPr>
        <p:spPr>
          <a:xfrm rot="21600000">
            <a:off x="476249" y="4548689"/>
            <a:ext cx="10485119" cy="646331"/>
          </a:xfrm>
          <a:prstGeom prst="rect">
            <a:avLst/>
          </a:prstGeom>
        </p:spPr>
        <p:txBody>
          <a:bodyPr wrap="square">
            <a:spAutoFit/>
          </a:bodyPr>
          <a:lstStyle/>
          <a:p>
            <a:pPr lvl="0"/>
            <a:r>
              <a:rPr lang="en-GB" dirty="0" smtClean="0">
                <a:solidFill>
                  <a:srgbClr val="000000"/>
                </a:solidFill>
                <a:latin typeface="+mj-lt"/>
              </a:rPr>
              <a:t>Such reporting is often </a:t>
            </a:r>
            <a:r>
              <a:rPr lang="en-GB" smtClean="0">
                <a:solidFill>
                  <a:srgbClr val="000000"/>
                </a:solidFill>
                <a:latin typeface="+mj-lt"/>
              </a:rPr>
              <a:t>not executed </a:t>
            </a:r>
            <a:r>
              <a:rPr lang="en-GB" dirty="0" smtClean="0">
                <a:solidFill>
                  <a:srgbClr val="000000"/>
                </a:solidFill>
                <a:latin typeface="+mj-lt"/>
              </a:rPr>
              <a:t>to avoid a ‘</a:t>
            </a:r>
            <a:r>
              <a:rPr lang="en-GB" b="1" dirty="0" smtClean="0">
                <a:solidFill>
                  <a:srgbClr val="7030A0"/>
                </a:solidFill>
                <a:latin typeface="+mj-lt"/>
              </a:rPr>
              <a:t>people blaming culture</a:t>
            </a:r>
            <a:r>
              <a:rPr lang="en-GB" dirty="0" smtClean="0">
                <a:solidFill>
                  <a:srgbClr val="000000"/>
                </a:solidFill>
                <a:latin typeface="+mj-lt"/>
              </a:rPr>
              <a:t>’ (‘who was responsible for the adverse event?’) with potentially severe legal consequences.  </a:t>
            </a:r>
          </a:p>
        </p:txBody>
      </p:sp>
      <p:sp>
        <p:nvSpPr>
          <p:cNvPr id="18" name="Rechthoek 17"/>
          <p:cNvSpPr/>
          <p:nvPr/>
        </p:nvSpPr>
        <p:spPr>
          <a:xfrm rot="21600000">
            <a:off x="476249" y="5355349"/>
            <a:ext cx="10485119" cy="646331"/>
          </a:xfrm>
          <a:prstGeom prst="rect">
            <a:avLst/>
          </a:prstGeom>
        </p:spPr>
        <p:txBody>
          <a:bodyPr wrap="square">
            <a:spAutoFit/>
          </a:bodyPr>
          <a:lstStyle/>
          <a:p>
            <a:pPr lvl="0"/>
            <a:r>
              <a:rPr lang="en-GB" dirty="0" smtClean="0">
                <a:solidFill>
                  <a:srgbClr val="000000"/>
                </a:solidFill>
                <a:latin typeface="+mj-lt"/>
              </a:rPr>
              <a:t>When reporting is not done, the learning potential of errors is not used for continuous improvement of medical equipment safety. </a:t>
            </a:r>
          </a:p>
        </p:txBody>
      </p:sp>
      <p:sp>
        <p:nvSpPr>
          <p:cNvPr id="19"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26030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57258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02108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9" name="Rechthoek 8"/>
          <p:cNvSpPr/>
          <p:nvPr/>
        </p:nvSpPr>
        <p:spPr>
          <a:xfrm>
            <a:off x="467705" y="4073416"/>
            <a:ext cx="1665896" cy="369332"/>
          </a:xfrm>
          <a:prstGeom prst="rect">
            <a:avLst/>
          </a:prstGeom>
        </p:spPr>
        <p:txBody>
          <a:bodyPr wrap="square">
            <a:spAutoFit/>
          </a:bodyPr>
          <a:lstStyle/>
          <a:p>
            <a:pPr lvl="0">
              <a:spcBef>
                <a:spcPts val="600"/>
              </a:spcBef>
            </a:pPr>
            <a:r>
              <a:rPr lang="en-GB" b="1" dirty="0" smtClean="0">
                <a:solidFill>
                  <a:srgbClr val="7030A0"/>
                </a:solidFill>
                <a:latin typeface="Calibri Light" panose="020F0302020204030204"/>
              </a:rPr>
              <a:t>Manufacturer</a:t>
            </a:r>
            <a:endParaRPr lang="en-US" dirty="0">
              <a:solidFill>
                <a:srgbClr val="7030A0"/>
              </a:solidFill>
              <a:latin typeface="Calibri Light" panose="020F0302020204030204"/>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476250" y="440796"/>
            <a:ext cx="11127670"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 requires precisely defined, legal, language…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3" name="Rechthoek 12"/>
          <p:cNvSpPr/>
          <p:nvPr/>
        </p:nvSpPr>
        <p:spPr>
          <a:xfrm>
            <a:off x="488573" y="3146250"/>
            <a:ext cx="1409873" cy="369332"/>
          </a:xfrm>
          <a:prstGeom prst="rect">
            <a:avLst/>
          </a:prstGeom>
        </p:spPr>
        <p:txBody>
          <a:bodyPr wrap="none">
            <a:spAutoFit/>
          </a:bodyPr>
          <a:lstStyle/>
          <a:p>
            <a:r>
              <a:rPr lang="en-US" b="1" dirty="0">
                <a:solidFill>
                  <a:srgbClr val="7030A0"/>
                </a:solidFill>
                <a:latin typeface="Calibri Light" panose="020F0302020204030204"/>
              </a:rPr>
              <a:t>Performance</a:t>
            </a:r>
            <a:r>
              <a:rPr lang="en-US" dirty="0">
                <a:solidFill>
                  <a:srgbClr val="7030A0"/>
                </a:solidFill>
                <a:latin typeface="Calibri Light" panose="020F0302020204030204"/>
              </a:rPr>
              <a:t> </a:t>
            </a:r>
            <a:endParaRPr lang="en-US" dirty="0">
              <a:solidFill>
                <a:srgbClr val="7030A0"/>
              </a:solidFill>
            </a:endParaRPr>
          </a:p>
        </p:txBody>
      </p:sp>
      <p:sp>
        <p:nvSpPr>
          <p:cNvPr id="15" name="Rechthoek 14"/>
          <p:cNvSpPr/>
          <p:nvPr/>
        </p:nvSpPr>
        <p:spPr>
          <a:xfrm>
            <a:off x="1928296" y="3146250"/>
            <a:ext cx="4630691" cy="369332"/>
          </a:xfrm>
          <a:prstGeom prst="rect">
            <a:avLst/>
          </a:prstGeom>
        </p:spPr>
        <p:txBody>
          <a:bodyPr wrap="none">
            <a:spAutoFit/>
          </a:bodyPr>
          <a:lstStyle/>
          <a:p>
            <a:pPr lvl="0">
              <a:spcBef>
                <a:spcPts val="600"/>
              </a:spcBef>
            </a:pPr>
            <a:r>
              <a:rPr lang="en-US" dirty="0">
                <a:solidFill>
                  <a:srgbClr val="000000"/>
                </a:solidFill>
                <a:latin typeface="Calibri Light" panose="020F0302020204030204"/>
              </a:rPr>
              <a:t>means technical performance plus effectiveness</a:t>
            </a:r>
          </a:p>
        </p:txBody>
      </p:sp>
      <p:sp>
        <p:nvSpPr>
          <p:cNvPr id="16" name="Rechthoek 15"/>
          <p:cNvSpPr/>
          <p:nvPr/>
        </p:nvSpPr>
        <p:spPr>
          <a:xfrm>
            <a:off x="488574" y="1631830"/>
            <a:ext cx="1439722" cy="369332"/>
          </a:xfrm>
          <a:prstGeom prst="rect">
            <a:avLst/>
          </a:prstGeom>
        </p:spPr>
        <p:txBody>
          <a:bodyPr wrap="square">
            <a:spAutoFit/>
          </a:bodyPr>
          <a:lstStyle/>
          <a:p>
            <a:pPr>
              <a:spcBef>
                <a:spcPts val="600"/>
              </a:spcBef>
            </a:pPr>
            <a:r>
              <a:rPr lang="en-GB" b="1" dirty="0" smtClean="0">
                <a:solidFill>
                  <a:srgbClr val="7030A0"/>
                </a:solidFill>
                <a:latin typeface="+mj-lt"/>
              </a:rPr>
              <a:t>Effectiveness</a:t>
            </a:r>
            <a:r>
              <a:rPr lang="en-GB" dirty="0" smtClean="0">
                <a:latin typeface="+mj-lt"/>
              </a:rPr>
              <a:t> </a:t>
            </a:r>
          </a:p>
        </p:txBody>
      </p:sp>
      <p:sp>
        <p:nvSpPr>
          <p:cNvPr id="17" name="Rechthoek 16"/>
          <p:cNvSpPr/>
          <p:nvPr/>
        </p:nvSpPr>
        <p:spPr>
          <a:xfrm>
            <a:off x="1928296" y="1631830"/>
            <a:ext cx="9651869" cy="1200329"/>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a device is clinically effective when it </a:t>
            </a:r>
            <a:r>
              <a:rPr lang="en-GB" b="1" dirty="0">
                <a:solidFill>
                  <a:srgbClr val="7030A0"/>
                </a:solidFill>
                <a:latin typeface="Calibri Light" panose="020F0302020204030204"/>
              </a:rPr>
              <a:t>produces the effect intended </a:t>
            </a:r>
            <a:r>
              <a:rPr lang="en-GB" dirty="0">
                <a:solidFill>
                  <a:srgbClr val="000000"/>
                </a:solidFill>
                <a:latin typeface="Calibri Light" panose="020F0302020204030204"/>
              </a:rPr>
              <a:t>by the manufacturer relative to the medical conditions. For example, if a device is intended for pain relief, one expects the device to actually relieve pain and would also expect the manufacturer </a:t>
            </a:r>
            <a:r>
              <a:rPr lang="en-GB" b="1" dirty="0">
                <a:solidFill>
                  <a:srgbClr val="7030A0"/>
                </a:solidFill>
                <a:latin typeface="Calibri Light" panose="020F0302020204030204"/>
              </a:rPr>
              <a:t>to possess objective evidence</a:t>
            </a:r>
            <a:r>
              <a:rPr lang="en-GB" dirty="0">
                <a:solidFill>
                  <a:srgbClr val="000000"/>
                </a:solidFill>
                <a:latin typeface="Calibri Light" panose="020F0302020204030204"/>
              </a:rPr>
              <a:t>, such as clinical test results, that the device does in fact relieve pain. </a:t>
            </a:r>
          </a:p>
        </p:txBody>
      </p:sp>
      <p:sp>
        <p:nvSpPr>
          <p:cNvPr id="3" name="Rechthoek 2"/>
          <p:cNvSpPr/>
          <p:nvPr/>
        </p:nvSpPr>
        <p:spPr>
          <a:xfrm>
            <a:off x="1928296" y="4083648"/>
            <a:ext cx="4141647" cy="369332"/>
          </a:xfrm>
          <a:prstGeom prst="rect">
            <a:avLst/>
          </a:prstGeom>
        </p:spPr>
        <p:txBody>
          <a:bodyPr wrap="none">
            <a:spAutoFit/>
          </a:bodyPr>
          <a:lstStyle/>
          <a:p>
            <a:pPr lvl="0">
              <a:spcBef>
                <a:spcPts val="600"/>
              </a:spcBef>
            </a:pPr>
            <a:r>
              <a:rPr lang="en-GB" dirty="0">
                <a:solidFill>
                  <a:srgbClr val="000000"/>
                </a:solidFill>
                <a:latin typeface="Calibri Light" panose="020F0302020204030204"/>
              </a:rPr>
              <a:t>any person who produces medical devices.</a:t>
            </a:r>
          </a:p>
        </p:txBody>
      </p:sp>
      <p:sp>
        <p:nvSpPr>
          <p:cNvPr id="4" name="Rechthoek 3"/>
          <p:cNvSpPr/>
          <p:nvPr/>
        </p:nvSpPr>
        <p:spPr>
          <a:xfrm>
            <a:off x="1928296" y="4813862"/>
            <a:ext cx="9474108" cy="646331"/>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any person who sells medical devices. This person could be a manufacturer, an importer, a distributor, a wholesaler, or a retailer.</a:t>
            </a:r>
            <a:endParaRPr lang="en-US" dirty="0">
              <a:solidFill>
                <a:srgbClr val="000000"/>
              </a:solidFill>
              <a:latin typeface="Calibri Light" panose="020F0302020204030204"/>
            </a:endParaRPr>
          </a:p>
        </p:txBody>
      </p:sp>
      <p:sp>
        <p:nvSpPr>
          <p:cNvPr id="7" name="Rechthoek 6"/>
          <p:cNvSpPr/>
          <p:nvPr/>
        </p:nvSpPr>
        <p:spPr>
          <a:xfrm>
            <a:off x="476250" y="4815916"/>
            <a:ext cx="841834" cy="369332"/>
          </a:xfrm>
          <a:prstGeom prst="rect">
            <a:avLst/>
          </a:prstGeom>
        </p:spPr>
        <p:txBody>
          <a:bodyPr wrap="none">
            <a:spAutoFit/>
          </a:bodyPr>
          <a:lstStyle/>
          <a:p>
            <a:pPr lvl="0">
              <a:spcBef>
                <a:spcPts val="600"/>
              </a:spcBef>
            </a:pPr>
            <a:r>
              <a:rPr lang="en-GB" b="1" dirty="0">
                <a:solidFill>
                  <a:srgbClr val="7030A0"/>
                </a:solidFill>
                <a:latin typeface="Calibri Light" panose="020F0302020204030204"/>
              </a:rPr>
              <a:t>Vendor</a:t>
            </a:r>
            <a:endParaRPr lang="en-US" dirty="0">
              <a:solidFill>
                <a:srgbClr val="7030A0"/>
              </a:solidFill>
              <a:latin typeface="Calibri Light" panose="020F0302020204030204"/>
            </a:endParaRPr>
          </a:p>
        </p:txBody>
      </p:sp>
      <p:sp>
        <p:nvSpPr>
          <p:cNvPr id="18"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37626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7" grpId="0"/>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140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Stages covered by Regulations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30622" y="1612066"/>
            <a:ext cx="7008864" cy="2820460"/>
          </a:xfrm>
          <a:prstGeom prst="rect">
            <a:avLst/>
          </a:prstGeom>
        </p:spPr>
      </p:pic>
      <p:sp>
        <p:nvSpPr>
          <p:cNvPr id="4" name="Rechthoek 3"/>
          <p:cNvSpPr/>
          <p:nvPr/>
        </p:nvSpPr>
        <p:spPr>
          <a:xfrm>
            <a:off x="3895724" y="4766258"/>
            <a:ext cx="3690410" cy="923330"/>
          </a:xfrm>
          <a:prstGeom prst="rect">
            <a:avLst/>
          </a:prstGeom>
        </p:spPr>
        <p:txBody>
          <a:bodyPr wrap="square">
            <a:spAutoFit/>
          </a:bodyPr>
          <a:lstStyle/>
          <a:p>
            <a:pPr algn="ctr"/>
            <a:r>
              <a:rPr lang="en-GB" b="1" dirty="0">
                <a:solidFill>
                  <a:srgbClr val="7030A0"/>
                </a:solidFill>
                <a:latin typeface="+mj-lt"/>
              </a:rPr>
              <a:t>Representation of the product </a:t>
            </a:r>
            <a:r>
              <a:rPr lang="en-GB" dirty="0">
                <a:latin typeface="+mj-lt"/>
              </a:rPr>
              <a:t>to the user is controlled through labelling </a:t>
            </a:r>
            <a:r>
              <a:rPr lang="en-GB" dirty="0" smtClean="0">
                <a:latin typeface="+mj-lt"/>
              </a:rPr>
              <a:t>and </a:t>
            </a:r>
            <a:r>
              <a:rPr lang="en-GB" dirty="0">
                <a:latin typeface="+mj-lt"/>
              </a:rPr>
              <a:t>advertising </a:t>
            </a:r>
            <a:r>
              <a:rPr lang="en-GB" dirty="0" smtClean="0">
                <a:latin typeface="+mj-lt"/>
              </a:rPr>
              <a:t>of the product </a:t>
            </a:r>
            <a:endParaRPr lang="en-US" dirty="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781331" y="4766258"/>
            <a:ext cx="2114269" cy="923330"/>
          </a:xfrm>
          <a:prstGeom prst="rect">
            <a:avLst/>
          </a:prstGeom>
        </p:spPr>
        <p:txBody>
          <a:bodyPr wrap="square">
            <a:spAutoFit/>
          </a:bodyPr>
          <a:lstStyle/>
          <a:p>
            <a:pPr lvl="0" algn="ctr"/>
            <a:r>
              <a:rPr lang="en-GB" dirty="0">
                <a:solidFill>
                  <a:srgbClr val="000000"/>
                </a:solidFill>
                <a:latin typeface="Calibri Light" panose="020F0302020204030204"/>
              </a:rPr>
              <a:t>Pre-market review contributes to </a:t>
            </a:r>
            <a:r>
              <a:rPr lang="en-GB" b="1" dirty="0">
                <a:solidFill>
                  <a:srgbClr val="7030A0"/>
                </a:solidFill>
                <a:latin typeface="Calibri Light" panose="020F0302020204030204"/>
              </a:rPr>
              <a:t>product control.</a:t>
            </a:r>
          </a:p>
        </p:txBody>
      </p:sp>
      <p:sp>
        <p:nvSpPr>
          <p:cNvPr id="7" name="Rechthoek 6"/>
          <p:cNvSpPr/>
          <p:nvPr/>
        </p:nvSpPr>
        <p:spPr>
          <a:xfrm>
            <a:off x="8288867" y="4763007"/>
            <a:ext cx="2844801" cy="923330"/>
          </a:xfrm>
          <a:prstGeom prst="rect">
            <a:avLst/>
          </a:prstGeom>
        </p:spPr>
        <p:txBody>
          <a:bodyPr wrap="square">
            <a:spAutoFit/>
          </a:bodyPr>
          <a:lstStyle/>
          <a:p>
            <a:pPr lvl="0" algn="ctr"/>
            <a:r>
              <a:rPr lang="en-GB" dirty="0">
                <a:solidFill>
                  <a:srgbClr val="000000"/>
                </a:solidFill>
                <a:latin typeface="Calibri Light" panose="020F0302020204030204"/>
              </a:rPr>
              <a:t>Post-market surveillance </a:t>
            </a:r>
            <a:r>
              <a:rPr lang="en-GB" dirty="0" smtClean="0">
                <a:solidFill>
                  <a:srgbClr val="000000"/>
                </a:solidFill>
                <a:latin typeface="Calibri Light" panose="020F0302020204030204"/>
              </a:rPr>
              <a:t>takes place during </a:t>
            </a:r>
            <a:r>
              <a:rPr lang="en-GB" b="1" dirty="0">
                <a:solidFill>
                  <a:srgbClr val="7030A0"/>
                </a:solidFill>
                <a:latin typeface="Calibri Light" panose="020F0302020204030204"/>
              </a:rPr>
              <a:t>equipment</a:t>
            </a:r>
            <a:r>
              <a:rPr lang="en-GB" dirty="0" smtClean="0">
                <a:solidFill>
                  <a:srgbClr val="000000"/>
                </a:solidFill>
                <a:latin typeface="Calibri Light" panose="020F0302020204030204"/>
              </a:rPr>
              <a:t> </a:t>
            </a:r>
            <a:r>
              <a:rPr lang="en-GB" b="1" dirty="0" smtClean="0">
                <a:solidFill>
                  <a:srgbClr val="7030A0"/>
                </a:solidFill>
                <a:latin typeface="Calibri Light" panose="020F0302020204030204"/>
              </a:rPr>
              <a:t>use</a:t>
            </a:r>
            <a:endParaRPr lang="en-GB" dirty="0">
              <a:solidFill>
                <a:srgbClr val="000000"/>
              </a:solidFill>
              <a:latin typeface="Calibri Light" panose="020F0302020204030204"/>
            </a:endParaRPr>
          </a:p>
        </p:txBody>
      </p:sp>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169227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130" y="1290039"/>
            <a:ext cx="11205746" cy="2342406"/>
          </a:xfrm>
          <a:prstGeom prst="rect">
            <a:avLst/>
          </a:prstGeom>
        </p:spPr>
      </p:pic>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8337973" y="5396431"/>
            <a:ext cx="3750734" cy="923330"/>
          </a:xfrm>
          <a:prstGeom prst="rect">
            <a:avLst/>
          </a:prstGeom>
        </p:spPr>
        <p:txBody>
          <a:bodyPr wrap="square">
            <a:spAutoFit/>
          </a:bodyPr>
          <a:lstStyle/>
          <a:p>
            <a:pPr algn="ctr">
              <a:spcBef>
                <a:spcPts val="600"/>
              </a:spcBef>
            </a:pPr>
            <a:r>
              <a:rPr lang="en-GB" b="1" dirty="0" smtClean="0">
                <a:solidFill>
                  <a:srgbClr val="7030A0"/>
                </a:solidFill>
                <a:latin typeface="+mj-lt"/>
              </a:rPr>
              <a:t>Post-market surveillance/vigilance </a:t>
            </a:r>
            <a:r>
              <a:rPr lang="en-GB" dirty="0">
                <a:latin typeface="+mj-lt"/>
              </a:rPr>
              <a:t>ensures the </a:t>
            </a:r>
            <a:r>
              <a:rPr lang="en-GB" b="1" dirty="0">
                <a:solidFill>
                  <a:srgbClr val="7030A0"/>
                </a:solidFill>
                <a:latin typeface="+mj-lt"/>
              </a:rPr>
              <a:t>continued safety and performance </a:t>
            </a:r>
            <a:r>
              <a:rPr lang="en-GB" dirty="0">
                <a:latin typeface="+mj-lt"/>
              </a:rPr>
              <a:t>of devices in </a:t>
            </a:r>
            <a:r>
              <a:rPr lang="en-GB" b="1" dirty="0">
                <a:solidFill>
                  <a:srgbClr val="7030A0"/>
                </a:solidFill>
                <a:latin typeface="+mj-lt"/>
              </a:rPr>
              <a:t>use</a:t>
            </a:r>
            <a:r>
              <a:rPr lang="en-GB" dirty="0">
                <a:latin typeface="+mj-lt"/>
              </a:rPr>
              <a:t>.</a:t>
            </a:r>
            <a:endParaRPr lang="en-US" dirty="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Stages covered by Regulations</a:t>
            </a:r>
          </a:p>
        </p:txBody>
      </p:sp>
      <p:sp>
        <p:nvSpPr>
          <p:cNvPr id="3" name="Rechthoek 2"/>
          <p:cNvSpPr/>
          <p:nvPr/>
        </p:nvSpPr>
        <p:spPr>
          <a:xfrm>
            <a:off x="339724" y="3268128"/>
            <a:ext cx="4004893" cy="1200329"/>
          </a:xfrm>
          <a:prstGeom prst="rect">
            <a:avLst/>
          </a:prstGeom>
        </p:spPr>
        <p:txBody>
          <a:bodyPr wrap="square">
            <a:spAutoFit/>
          </a:bodyPr>
          <a:lstStyle/>
          <a:p>
            <a:pPr lvl="0" algn="ctr"/>
            <a:r>
              <a:rPr lang="en-GB" b="1" dirty="0">
                <a:solidFill>
                  <a:srgbClr val="7030A0"/>
                </a:solidFill>
                <a:latin typeface="Calibri Light" panose="020F0302020204030204"/>
              </a:rPr>
              <a:t>Pre-market control </a:t>
            </a:r>
            <a:endParaRPr lang="en-GB" b="1" dirty="0" smtClean="0">
              <a:solidFill>
                <a:srgbClr val="7030A0"/>
              </a:solidFill>
              <a:latin typeface="Calibri Light" panose="020F0302020204030204"/>
            </a:endParaRPr>
          </a:p>
          <a:p>
            <a:pPr lvl="0" algn="ctr"/>
            <a:r>
              <a:rPr lang="en-GB" dirty="0" smtClean="0">
                <a:solidFill>
                  <a:srgbClr val="000000"/>
                </a:solidFill>
                <a:latin typeface="Calibri Light" panose="020F0302020204030204"/>
              </a:rPr>
              <a:t>is </a:t>
            </a:r>
            <a:r>
              <a:rPr lang="en-GB" dirty="0">
                <a:solidFill>
                  <a:srgbClr val="000000"/>
                </a:solidFill>
                <a:latin typeface="Calibri Light" panose="020F0302020204030204"/>
              </a:rPr>
              <a:t>performed </a:t>
            </a:r>
            <a:r>
              <a:rPr lang="en-GB" dirty="0" smtClean="0">
                <a:solidFill>
                  <a:srgbClr val="000000"/>
                </a:solidFill>
                <a:latin typeface="Calibri Light" panose="020F0302020204030204"/>
              </a:rPr>
              <a:t>to </a:t>
            </a:r>
            <a:r>
              <a:rPr lang="en-GB" dirty="0">
                <a:solidFill>
                  <a:srgbClr val="000000"/>
                </a:solidFill>
                <a:latin typeface="Calibri Light" panose="020F0302020204030204"/>
              </a:rPr>
              <a:t>ensure that the </a:t>
            </a:r>
            <a:r>
              <a:rPr lang="en-GB" b="1" dirty="0">
                <a:solidFill>
                  <a:srgbClr val="7030A0"/>
                </a:solidFill>
                <a:latin typeface="Calibri Light" panose="020F0302020204030204"/>
              </a:rPr>
              <a:t>product</a:t>
            </a:r>
            <a:r>
              <a:rPr lang="en-GB" dirty="0">
                <a:solidFill>
                  <a:srgbClr val="000000"/>
                </a:solidFill>
                <a:latin typeface="Calibri Light" panose="020F0302020204030204"/>
              </a:rPr>
              <a:t> to be placed on market complies with regulatory requirements. </a:t>
            </a:r>
          </a:p>
        </p:txBody>
      </p:sp>
      <p:sp>
        <p:nvSpPr>
          <p:cNvPr id="4" name="Rechthoek 3"/>
          <p:cNvSpPr/>
          <p:nvPr/>
        </p:nvSpPr>
        <p:spPr>
          <a:xfrm>
            <a:off x="4569180" y="3321176"/>
            <a:ext cx="3412066" cy="923330"/>
          </a:xfrm>
          <a:prstGeom prst="rect">
            <a:avLst/>
          </a:prstGeom>
        </p:spPr>
        <p:txBody>
          <a:bodyPr wrap="square">
            <a:spAutoFit/>
          </a:bodyPr>
          <a:lstStyle/>
          <a:p>
            <a:pPr lvl="0" algn="ctr"/>
            <a:r>
              <a:rPr lang="en-GB" b="1" dirty="0">
                <a:solidFill>
                  <a:srgbClr val="7030A0"/>
                </a:solidFill>
                <a:latin typeface="Calibri Light" panose="020F0302020204030204"/>
              </a:rPr>
              <a:t>Labelling and </a:t>
            </a:r>
            <a:r>
              <a:rPr lang="en-GB" b="1" dirty="0" smtClean="0">
                <a:solidFill>
                  <a:srgbClr val="7030A0"/>
                </a:solidFill>
                <a:latin typeface="Calibri Light" panose="020F0302020204030204"/>
              </a:rPr>
              <a:t>Advertising </a:t>
            </a:r>
            <a:r>
              <a:rPr lang="en-GB" b="1" dirty="0">
                <a:solidFill>
                  <a:srgbClr val="7030A0"/>
                </a:solidFill>
                <a:latin typeface="Calibri Light" panose="020F0302020204030204"/>
              </a:rPr>
              <a:t>control </a:t>
            </a:r>
            <a:endParaRPr lang="en-GB" b="1" dirty="0" smtClean="0">
              <a:solidFill>
                <a:srgbClr val="7030A0"/>
              </a:solidFill>
              <a:latin typeface="Calibri Light" panose="020F0302020204030204"/>
            </a:endParaRPr>
          </a:p>
          <a:p>
            <a:pPr lvl="0" algn="ctr"/>
            <a:r>
              <a:rPr lang="en-GB" dirty="0" smtClean="0">
                <a:solidFill>
                  <a:srgbClr val="000000"/>
                </a:solidFill>
                <a:latin typeface="Calibri Light" panose="020F0302020204030204"/>
              </a:rPr>
              <a:t>regulates correct </a:t>
            </a:r>
            <a:r>
              <a:rPr lang="en-GB" dirty="0">
                <a:solidFill>
                  <a:srgbClr val="000000"/>
                </a:solidFill>
                <a:latin typeface="Calibri Light" panose="020F0302020204030204"/>
              </a:rPr>
              <a:t>product </a:t>
            </a:r>
            <a:r>
              <a:rPr lang="en-GB" b="1" dirty="0">
                <a:solidFill>
                  <a:srgbClr val="7030A0"/>
                </a:solidFill>
                <a:latin typeface="Calibri Light" panose="020F0302020204030204"/>
              </a:rPr>
              <a:t>representation. </a:t>
            </a:r>
          </a:p>
        </p:txBody>
      </p:sp>
      <p:sp>
        <p:nvSpPr>
          <p:cNvPr id="10" name="Rechthoek 9"/>
          <p:cNvSpPr/>
          <p:nvPr/>
        </p:nvSpPr>
        <p:spPr>
          <a:xfrm>
            <a:off x="5858933" y="4349729"/>
            <a:ext cx="4025900" cy="923330"/>
          </a:xfrm>
          <a:prstGeom prst="rect">
            <a:avLst/>
          </a:prstGeom>
        </p:spPr>
        <p:txBody>
          <a:bodyPr wrap="square">
            <a:spAutoFit/>
          </a:bodyPr>
          <a:lstStyle/>
          <a:p>
            <a:pPr lvl="0" algn="ctr"/>
            <a:r>
              <a:rPr lang="en-GB" b="1" dirty="0">
                <a:solidFill>
                  <a:srgbClr val="7030A0"/>
                </a:solidFill>
                <a:latin typeface="Calibri Light" panose="020F0302020204030204"/>
              </a:rPr>
              <a:t>Placing-on-market control </a:t>
            </a:r>
            <a:endParaRPr lang="en-GB" b="1" dirty="0" smtClean="0">
              <a:solidFill>
                <a:srgbClr val="7030A0"/>
              </a:solidFill>
              <a:latin typeface="Calibri Light" panose="020F0302020204030204"/>
            </a:endParaRPr>
          </a:p>
          <a:p>
            <a:pPr lvl="0" algn="ctr"/>
            <a:r>
              <a:rPr lang="en-GB" dirty="0" smtClean="0">
                <a:solidFill>
                  <a:srgbClr val="000000"/>
                </a:solidFill>
                <a:latin typeface="Calibri Light" panose="020F0302020204030204"/>
              </a:rPr>
              <a:t>includes </a:t>
            </a:r>
            <a:r>
              <a:rPr lang="en-GB" b="1" dirty="0">
                <a:solidFill>
                  <a:srgbClr val="7030A0"/>
                </a:solidFill>
                <a:latin typeface="Calibri Light" panose="020F0302020204030204"/>
              </a:rPr>
              <a:t>establishment registration</a:t>
            </a:r>
            <a:r>
              <a:rPr lang="en-GB" dirty="0">
                <a:solidFill>
                  <a:srgbClr val="000000"/>
                </a:solidFill>
                <a:latin typeface="Calibri Light" panose="020F0302020204030204"/>
              </a:rPr>
              <a:t>, </a:t>
            </a:r>
            <a:r>
              <a:rPr lang="en-GB" b="1" dirty="0">
                <a:solidFill>
                  <a:srgbClr val="7030A0"/>
                </a:solidFill>
                <a:latin typeface="Calibri Light" panose="020F0302020204030204"/>
              </a:rPr>
              <a:t>device listing</a:t>
            </a:r>
            <a:r>
              <a:rPr lang="en-GB" dirty="0">
                <a:solidFill>
                  <a:srgbClr val="000000"/>
                </a:solidFill>
                <a:latin typeface="Calibri Light" panose="020F0302020204030204"/>
              </a:rPr>
              <a:t> and </a:t>
            </a:r>
            <a:r>
              <a:rPr lang="en-GB" b="1" dirty="0">
                <a:solidFill>
                  <a:srgbClr val="7030A0"/>
                </a:solidFill>
                <a:latin typeface="Calibri Light" panose="020F0302020204030204"/>
              </a:rPr>
              <a:t>after-sale obligations</a:t>
            </a:r>
            <a:r>
              <a:rPr lang="en-GB" dirty="0">
                <a:solidFill>
                  <a:srgbClr val="000000"/>
                </a:solidFill>
                <a:latin typeface="Calibri Light" panose="020F0302020204030204"/>
              </a:rPr>
              <a:t>. </a:t>
            </a:r>
          </a:p>
        </p:txBody>
      </p:sp>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174445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140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Regulations cover (overview)</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12" name="Groep 11"/>
          <p:cNvGrpSpPr>
            <a:grpSpLocks noChangeAspect="1"/>
          </p:cNvGrpSpPr>
          <p:nvPr/>
        </p:nvGrpSpPr>
        <p:grpSpPr>
          <a:xfrm>
            <a:off x="742321" y="1436256"/>
            <a:ext cx="10660083" cy="4811864"/>
            <a:chOff x="1155375" y="1690214"/>
            <a:chExt cx="9559357" cy="4019881"/>
          </a:xfrm>
        </p:grpSpPr>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5375" y="1690214"/>
              <a:ext cx="9559357" cy="4019881"/>
            </a:xfrm>
            <a:prstGeom prst="rect">
              <a:avLst/>
            </a:prstGeom>
          </p:spPr>
        </p:pic>
        <p:sp>
          <p:nvSpPr>
            <p:cNvPr id="10" name="Rechthoek 9"/>
            <p:cNvSpPr/>
            <p:nvPr/>
          </p:nvSpPr>
          <p:spPr>
            <a:xfrm>
              <a:off x="4487333" y="3869267"/>
              <a:ext cx="922867"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3842652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870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Control</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(pre-market)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1732" y="1360486"/>
            <a:ext cx="4673601" cy="4836586"/>
          </a:xfrm>
          <a:prstGeom prst="rect">
            <a:avLst/>
          </a:prstGeom>
        </p:spPr>
      </p:pic>
      <p:sp>
        <p:nvSpPr>
          <p:cNvPr id="13" name="PIJL-LINKS 12"/>
          <p:cNvSpPr/>
          <p:nvPr/>
        </p:nvSpPr>
        <p:spPr>
          <a:xfrm>
            <a:off x="8288867" y="2819400"/>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JL-LINKS 14"/>
          <p:cNvSpPr/>
          <p:nvPr/>
        </p:nvSpPr>
        <p:spPr>
          <a:xfrm>
            <a:off x="8322734" y="3778779"/>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JL-LINKS 15"/>
          <p:cNvSpPr/>
          <p:nvPr/>
        </p:nvSpPr>
        <p:spPr>
          <a:xfrm>
            <a:off x="8322734" y="4859866"/>
            <a:ext cx="1574800" cy="383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Tree>
    <p:extLst>
      <p:ext uri="{BB962C8B-B14F-4D97-AF65-F5344CB8AC3E}">
        <p14:creationId xmlns:p14="http://schemas.microsoft.com/office/powerpoint/2010/main" val="2014990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Rechthoek 12"/>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12"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9" name="Rechthoek 8"/>
          <p:cNvSpPr/>
          <p:nvPr/>
        </p:nvSpPr>
        <p:spPr>
          <a:xfrm>
            <a:off x="1068009" y="1562492"/>
            <a:ext cx="10401380" cy="3170099"/>
          </a:xfrm>
          <a:prstGeom prst="rect">
            <a:avLst/>
          </a:prstGeom>
        </p:spPr>
        <p:txBody>
          <a:bodyPr wrap="square">
            <a:spAutoFit/>
          </a:bodyPr>
          <a:lstStyle/>
          <a:p>
            <a:pPr lvl="0"/>
            <a:r>
              <a:rPr lang="en-GB" sz="2000" dirty="0" smtClean="0">
                <a:solidFill>
                  <a:srgbClr val="000000"/>
                </a:solidFill>
                <a:latin typeface="Calibri Light" panose="020F0302020204030204"/>
              </a:rPr>
              <a:t>The manufacturer needs to: </a:t>
            </a:r>
            <a:endParaRPr lang="en-GB" sz="2000" dirty="0">
              <a:solidFill>
                <a:srgbClr val="000000"/>
              </a:solidFill>
              <a:latin typeface="Calibri Light" panose="020F0302020204030204"/>
            </a:endParaRPr>
          </a:p>
          <a:p>
            <a:pPr marL="719138" lvl="1" indent="-269875">
              <a:buFont typeface="Arial" panose="020B0604020202020204" pitchFamily="34" charset="0"/>
              <a:buChar char="•"/>
            </a:pPr>
            <a:r>
              <a:rPr lang="en-GB" sz="2000" dirty="0" smtClean="0">
                <a:solidFill>
                  <a:srgbClr val="000000"/>
                </a:solidFill>
                <a:latin typeface="Calibri Light" panose="020F0302020204030204"/>
              </a:rPr>
              <a:t>perform </a:t>
            </a:r>
            <a:r>
              <a:rPr lang="en-GB" sz="2000" dirty="0">
                <a:solidFill>
                  <a:srgbClr val="000000"/>
                </a:solidFill>
                <a:latin typeface="Calibri Light" panose="020F0302020204030204"/>
              </a:rPr>
              <a:t>a </a:t>
            </a:r>
            <a:r>
              <a:rPr lang="en-GB" sz="2000" b="1" dirty="0">
                <a:solidFill>
                  <a:srgbClr val="7030A0"/>
                </a:solidFill>
                <a:latin typeface="Calibri Light" panose="020F0302020204030204"/>
              </a:rPr>
              <a:t>risk analysis </a:t>
            </a:r>
            <a:r>
              <a:rPr lang="en-GB" sz="2000" dirty="0">
                <a:solidFill>
                  <a:srgbClr val="000000"/>
                </a:solidFill>
                <a:latin typeface="Calibri Light" panose="020F0302020204030204"/>
              </a:rPr>
              <a:t>(see section 17.1)</a:t>
            </a:r>
          </a:p>
          <a:p>
            <a:pPr marL="719138" lvl="1" indent="-269875">
              <a:buFont typeface="Arial" panose="020B0604020202020204" pitchFamily="34" charset="0"/>
              <a:buChar char="•"/>
            </a:pPr>
            <a:r>
              <a:rPr lang="en-GB" sz="2000" dirty="0" smtClean="0">
                <a:solidFill>
                  <a:srgbClr val="000000"/>
                </a:solidFill>
                <a:latin typeface="Calibri Light" panose="020F0302020204030204"/>
              </a:rPr>
              <a:t>minimize </a:t>
            </a:r>
            <a:r>
              <a:rPr lang="en-GB" sz="2000" dirty="0">
                <a:solidFill>
                  <a:srgbClr val="000000"/>
                </a:solidFill>
                <a:latin typeface="Calibri Light" panose="020F0302020204030204"/>
              </a:rPr>
              <a:t>all </a:t>
            </a:r>
            <a:r>
              <a:rPr lang="en-GB" sz="2000" dirty="0" smtClean="0">
                <a:solidFill>
                  <a:srgbClr val="000000"/>
                </a:solidFill>
                <a:latin typeface="Calibri Light" panose="020F0302020204030204"/>
              </a:rPr>
              <a:t>risks </a:t>
            </a:r>
            <a:r>
              <a:rPr lang="en-GB" sz="2000" dirty="0">
                <a:solidFill>
                  <a:srgbClr val="000000"/>
                </a:solidFill>
                <a:latin typeface="Calibri Light" panose="020F0302020204030204"/>
              </a:rPr>
              <a:t>via application of </a:t>
            </a:r>
            <a:r>
              <a:rPr lang="en-GB" sz="2000" b="1" dirty="0">
                <a:solidFill>
                  <a:srgbClr val="7030A0"/>
                </a:solidFill>
                <a:latin typeface="Calibri Light" panose="020F0302020204030204"/>
              </a:rPr>
              <a:t>best practices </a:t>
            </a:r>
            <a:r>
              <a:rPr lang="en-GB" sz="2000" dirty="0">
                <a:solidFill>
                  <a:srgbClr val="000000"/>
                </a:solidFill>
                <a:latin typeface="Calibri Light" panose="020F0302020204030204"/>
              </a:rPr>
              <a:t>in the </a:t>
            </a:r>
            <a:r>
              <a:rPr lang="en-GB" sz="2000" dirty="0" smtClean="0">
                <a:solidFill>
                  <a:srgbClr val="000000"/>
                </a:solidFill>
                <a:latin typeface="Calibri Light" panose="020F0302020204030204"/>
              </a:rPr>
              <a:t>industry such as:</a:t>
            </a:r>
          </a:p>
          <a:p>
            <a:pPr marL="1176338" lvl="2" indent="-269875">
              <a:buFont typeface="Arial" panose="020B0604020202020204" pitchFamily="34" charset="0"/>
              <a:buChar char="•"/>
            </a:pPr>
            <a:r>
              <a:rPr lang="en-GB" sz="2000" dirty="0" smtClean="0">
                <a:solidFill>
                  <a:srgbClr val="000000"/>
                </a:solidFill>
                <a:latin typeface="Calibri Light" panose="020F0302020204030204"/>
              </a:rPr>
              <a:t>man machine interface design</a:t>
            </a:r>
          </a:p>
          <a:p>
            <a:pPr marL="1176338" lvl="2" indent="-269875">
              <a:buFont typeface="Arial" panose="020B0604020202020204" pitchFamily="34" charset="0"/>
              <a:buChar char="•"/>
            </a:pPr>
            <a:r>
              <a:rPr lang="en-GB" sz="2000" dirty="0" smtClean="0">
                <a:solidFill>
                  <a:srgbClr val="000000"/>
                </a:solidFill>
                <a:latin typeface="Calibri Light" panose="020F0302020204030204"/>
              </a:rPr>
              <a:t>sound product architecture, design analysis, device testability, ….</a:t>
            </a:r>
          </a:p>
          <a:p>
            <a:pPr marL="1176338" lvl="2" indent="-269875">
              <a:buFont typeface="Arial" panose="020B0604020202020204" pitchFamily="34" charset="0"/>
              <a:buChar char="•"/>
            </a:pP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a:p>
            <a:pPr marL="719138" lvl="1" indent="-269875">
              <a:buFont typeface="Arial" panose="020B0604020202020204" pitchFamily="34" charset="0"/>
              <a:buChar char="•"/>
            </a:pPr>
            <a:r>
              <a:rPr lang="en-GB" sz="2000" dirty="0" smtClean="0">
                <a:solidFill>
                  <a:srgbClr val="000000"/>
                </a:solidFill>
                <a:latin typeface="Calibri Light" panose="020F0302020204030204"/>
              </a:rPr>
              <a:t>demonstrate </a:t>
            </a:r>
            <a:r>
              <a:rPr lang="en-GB" sz="2000" dirty="0">
                <a:solidFill>
                  <a:srgbClr val="000000"/>
                </a:solidFill>
                <a:latin typeface="Calibri Light" panose="020F0302020204030204"/>
              </a:rPr>
              <a:t>that any residual </a:t>
            </a:r>
            <a:r>
              <a:rPr lang="en-GB" sz="2000" b="1" dirty="0">
                <a:solidFill>
                  <a:srgbClr val="7030A0"/>
                </a:solidFill>
                <a:latin typeface="Calibri Light" panose="020F0302020204030204"/>
              </a:rPr>
              <a:t>risks are outweighed by the patient </a:t>
            </a:r>
            <a:r>
              <a:rPr lang="en-GB" sz="2000" b="1" dirty="0" smtClean="0">
                <a:solidFill>
                  <a:srgbClr val="7030A0"/>
                </a:solidFill>
                <a:latin typeface="Calibri Light" panose="020F0302020204030204"/>
              </a:rPr>
              <a:t>benefits</a:t>
            </a:r>
          </a:p>
          <a:p>
            <a:pPr marL="1176338" lvl="2" indent="-269875">
              <a:buFont typeface="Arial" panose="020B0604020202020204" pitchFamily="34" charset="0"/>
              <a:buChar char="•"/>
            </a:pPr>
            <a:r>
              <a:rPr lang="en-GB" sz="2000" dirty="0">
                <a:solidFill>
                  <a:srgbClr val="000000"/>
                </a:solidFill>
                <a:latin typeface="Calibri Light" panose="020F0302020204030204"/>
              </a:rPr>
              <a:t>quantitative risk and benefit analysis (see X-ray example in 17.1)</a:t>
            </a:r>
          </a:p>
          <a:p>
            <a:pPr marL="719138" lvl="1" indent="-269875">
              <a:buFont typeface="Arial" panose="020B0604020202020204" pitchFamily="34" charset="0"/>
              <a:buChar char="•"/>
            </a:pPr>
            <a:r>
              <a:rPr lang="en-GB" sz="2000" dirty="0">
                <a:solidFill>
                  <a:srgbClr val="000000"/>
                </a:solidFill>
                <a:latin typeface="Calibri Light" panose="020F0302020204030204"/>
              </a:rPr>
              <a:t>collecting </a:t>
            </a:r>
            <a:r>
              <a:rPr lang="en-GB" sz="2000" b="1" dirty="0">
                <a:solidFill>
                  <a:srgbClr val="7030A0"/>
                </a:solidFill>
                <a:latin typeface="Calibri Light" panose="020F0302020204030204"/>
              </a:rPr>
              <a:t>proof of medical </a:t>
            </a:r>
            <a:r>
              <a:rPr lang="en-GB" sz="2000" b="1" dirty="0" smtClean="0">
                <a:solidFill>
                  <a:srgbClr val="7030A0"/>
                </a:solidFill>
                <a:latin typeface="Calibri Light" panose="020F0302020204030204"/>
              </a:rPr>
              <a:t>efficacy</a:t>
            </a:r>
          </a:p>
          <a:p>
            <a:pPr marL="1176338" lvl="2" indent="-269875">
              <a:buFont typeface="Arial" panose="020B0604020202020204" pitchFamily="34" charset="0"/>
              <a:buChar char="•"/>
            </a:pPr>
            <a:r>
              <a:rPr lang="en-GB" sz="2000" dirty="0">
                <a:solidFill>
                  <a:srgbClr val="000000"/>
                </a:solidFill>
                <a:latin typeface="Calibri Light" panose="020F0302020204030204"/>
              </a:rPr>
              <a:t>proving that a procedure using the device has the claimed benefit on patient health</a:t>
            </a:r>
          </a:p>
        </p:txBody>
      </p:sp>
      <p:sp>
        <p:nvSpPr>
          <p:cNvPr id="10" name="Titel 1"/>
          <p:cNvSpPr txBox="1">
            <a:spLocks/>
          </p:cNvSpPr>
          <p:nvPr/>
        </p:nvSpPr>
        <p:spPr>
          <a:xfrm>
            <a:off x="467703" y="498612"/>
            <a:ext cx="11157029" cy="67362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Attributes: Product Safety and Performance requirements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Rechthoek 14"/>
          <p:cNvSpPr/>
          <p:nvPr/>
        </p:nvSpPr>
        <p:spPr>
          <a:xfrm>
            <a:off x="400719" y="5122843"/>
            <a:ext cx="11068670" cy="400110"/>
          </a:xfrm>
          <a:prstGeom prst="rect">
            <a:avLst/>
          </a:prstGeom>
        </p:spPr>
        <p:txBody>
          <a:bodyPr wrap="square">
            <a:spAutoFit/>
          </a:bodyPr>
          <a:lstStyle/>
          <a:p>
            <a:pPr lvl="0" algn="ctr"/>
            <a:r>
              <a:rPr lang="en-GB" sz="2000" dirty="0" smtClean="0">
                <a:solidFill>
                  <a:srgbClr val="000000"/>
                </a:solidFill>
                <a:latin typeface="Calibri Light" panose="020F0302020204030204"/>
              </a:rPr>
              <a:t>The fulfilment of these requirements is prescribed and verified by the local authorities (‘government’)</a:t>
            </a:r>
          </a:p>
        </p:txBody>
      </p:sp>
      <p:sp>
        <p:nvSpPr>
          <p:cNvPr id="16" name="Rechthoek 15"/>
          <p:cNvSpPr/>
          <p:nvPr/>
        </p:nvSpPr>
        <p:spPr>
          <a:xfrm>
            <a:off x="103637" y="5559262"/>
            <a:ext cx="11662833"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These </a:t>
            </a:r>
            <a:r>
              <a:rPr lang="en-GB" sz="2000" dirty="0">
                <a:solidFill>
                  <a:srgbClr val="000000"/>
                </a:solidFill>
                <a:latin typeface="Calibri Light" panose="020F0302020204030204"/>
              </a:rPr>
              <a:t>requirements are </a:t>
            </a:r>
            <a:r>
              <a:rPr lang="en-GB" sz="2000" dirty="0" smtClean="0">
                <a:solidFill>
                  <a:srgbClr val="000000"/>
                </a:solidFill>
                <a:latin typeface="Calibri Light" panose="020F0302020204030204"/>
              </a:rPr>
              <a:t>somewhat different per country. </a:t>
            </a:r>
          </a:p>
          <a:p>
            <a:pPr lvl="0" algn="ctr"/>
            <a:r>
              <a:rPr lang="en-GB" sz="2000" dirty="0" smtClean="0">
                <a:solidFill>
                  <a:srgbClr val="000000"/>
                </a:solidFill>
                <a:latin typeface="Calibri Light" panose="020F0302020204030204"/>
              </a:rPr>
              <a:t>The following describes common elements; varying details will </a:t>
            </a:r>
            <a:r>
              <a:rPr lang="en-GB" sz="2000" dirty="0">
                <a:solidFill>
                  <a:srgbClr val="000000"/>
                </a:solidFill>
                <a:latin typeface="Calibri Light" panose="020F0302020204030204"/>
              </a:rPr>
              <a:t>be described </a:t>
            </a:r>
            <a:r>
              <a:rPr lang="en-GB" sz="2000" dirty="0" smtClean="0">
                <a:solidFill>
                  <a:srgbClr val="000000"/>
                </a:solidFill>
                <a:latin typeface="Calibri Light" panose="020F0302020204030204"/>
              </a:rPr>
              <a:t>for main countries in </a:t>
            </a:r>
            <a:r>
              <a:rPr lang="en-GB" sz="2000" dirty="0">
                <a:solidFill>
                  <a:srgbClr val="000000"/>
                </a:solidFill>
                <a:latin typeface="Calibri Light" panose="020F0302020204030204"/>
              </a:rPr>
              <a:t>section 17.3. </a:t>
            </a:r>
          </a:p>
        </p:txBody>
      </p:sp>
    </p:spTree>
    <p:extLst>
      <p:ext uri="{BB962C8B-B14F-4D97-AF65-F5344CB8AC3E}">
        <p14:creationId xmlns:p14="http://schemas.microsoft.com/office/powerpoint/2010/main" val="21754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Pre-market submission &amp; product classification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12127" y="3492647"/>
            <a:ext cx="10820401" cy="1092607"/>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For ‘high risk’ devices, </a:t>
            </a:r>
            <a:r>
              <a:rPr lang="en-GB" sz="2000" b="1" dirty="0" smtClean="0">
                <a:solidFill>
                  <a:srgbClr val="7030A0"/>
                </a:solidFill>
                <a:latin typeface="Calibri Light" panose="020F0302020204030204"/>
              </a:rPr>
              <a:t>pre-market submission </a:t>
            </a:r>
            <a:r>
              <a:rPr lang="en-GB" sz="2000" dirty="0" smtClean="0">
                <a:solidFill>
                  <a:srgbClr val="000000"/>
                </a:solidFill>
                <a:latin typeface="Calibri Light" panose="020F0302020204030204"/>
              </a:rPr>
              <a:t>is required. </a:t>
            </a:r>
          </a:p>
          <a:p>
            <a:pPr lvl="0">
              <a:spcAft>
                <a:spcPts val="600"/>
              </a:spcAft>
            </a:pPr>
            <a:r>
              <a:rPr lang="en-GB" sz="2000" dirty="0" smtClean="0">
                <a:solidFill>
                  <a:srgbClr val="000000"/>
                </a:solidFill>
                <a:latin typeface="Calibri Light" panose="020F0302020204030204"/>
              </a:rPr>
              <a:t>This means that the manufacturer needs to get approval from the Regulatory agency to market/sell a medical device before he is allowed to start selling it.</a:t>
            </a:r>
            <a:endParaRPr lang="en-US" sz="2000" dirty="0">
              <a:solidFill>
                <a:srgbClr val="000000"/>
              </a:solidFill>
              <a:latin typeface="Calibri Light" panose="020F0302020204030204"/>
            </a:endParaRPr>
          </a:p>
        </p:txBody>
      </p:sp>
      <p:sp>
        <p:nvSpPr>
          <p:cNvPr id="12" name="Rechthoek 11"/>
          <p:cNvSpPr/>
          <p:nvPr/>
        </p:nvSpPr>
        <p:spPr>
          <a:xfrm>
            <a:off x="412127" y="2396447"/>
            <a:ext cx="10820401" cy="707886"/>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Low risk devices (</a:t>
            </a:r>
            <a:r>
              <a:rPr lang="en-GB" sz="2000" b="1" dirty="0" smtClean="0">
                <a:solidFill>
                  <a:srgbClr val="000000"/>
                </a:solidFill>
                <a:latin typeface="Calibri Light" panose="020F0302020204030204"/>
              </a:rPr>
              <a:t>Class I)</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are exempt from </a:t>
            </a:r>
            <a:r>
              <a:rPr lang="en-GB" sz="2000" b="1" dirty="0">
                <a:solidFill>
                  <a:srgbClr val="7030A0"/>
                </a:solidFill>
                <a:latin typeface="Calibri Light" panose="020F0302020204030204"/>
              </a:rPr>
              <a:t>pre-market submissions</a:t>
            </a:r>
            <a:r>
              <a:rPr lang="en-GB" sz="2000" dirty="0">
                <a:solidFill>
                  <a:srgbClr val="000000"/>
                </a:solidFill>
                <a:latin typeface="Calibri Light" panose="020F0302020204030204"/>
              </a:rPr>
              <a:t>, although they must follow the essential principles of safety and performance in their </a:t>
            </a:r>
            <a:r>
              <a:rPr lang="en-GB" sz="2000" dirty="0">
                <a:solidFill>
                  <a:srgbClr val="7030A0"/>
                </a:solidFill>
                <a:latin typeface="Calibri Light" panose="020F0302020204030204"/>
              </a:rPr>
              <a:t>d</a:t>
            </a:r>
            <a:r>
              <a:rPr lang="en-GB" sz="2000" dirty="0">
                <a:solidFill>
                  <a:srgbClr val="000000"/>
                </a:solidFill>
                <a:latin typeface="Calibri Light" panose="020F0302020204030204"/>
              </a:rPr>
              <a:t>esign, construction and labelling requirements.</a:t>
            </a:r>
            <a:endParaRPr lang="en-US" sz="2000" dirty="0">
              <a:solidFill>
                <a:srgbClr val="000000"/>
              </a:solidFill>
              <a:latin typeface="Calibri Light" panose="020F0302020204030204"/>
            </a:endParaRPr>
          </a:p>
        </p:txBody>
      </p:sp>
      <p:sp>
        <p:nvSpPr>
          <p:cNvPr id="9" name="Rechthoek 8"/>
          <p:cNvSpPr/>
          <p:nvPr/>
        </p:nvSpPr>
        <p:spPr>
          <a:xfrm>
            <a:off x="412127" y="1468075"/>
            <a:ext cx="10692344" cy="400110"/>
          </a:xfrm>
          <a:prstGeom prst="rect">
            <a:avLst/>
          </a:prstGeom>
        </p:spPr>
        <p:txBody>
          <a:bodyPr wrap="square">
            <a:spAutoFit/>
          </a:bodyPr>
          <a:lstStyle/>
          <a:p>
            <a:pPr lvl="0"/>
            <a:r>
              <a:rPr lang="en-GB" sz="2000" dirty="0">
                <a:solidFill>
                  <a:srgbClr val="000000"/>
                </a:solidFill>
                <a:latin typeface="Calibri Light" panose="020F0302020204030204"/>
              </a:rPr>
              <a:t>The degree of regulatory scrutiny increases with the potential risks of the medical device.</a:t>
            </a:r>
            <a:endParaRPr lang="en-US" sz="2000" dirty="0">
              <a:solidFill>
                <a:srgbClr val="000000"/>
              </a:solidFill>
              <a:latin typeface="Calibri Light" panose="020F0302020204030204"/>
            </a:endParaRPr>
          </a:p>
        </p:txBody>
      </p:sp>
      <p:sp>
        <p:nvSpPr>
          <p:cNvPr id="15" name="Rechthoek 14"/>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13" name="Titel 1"/>
          <p:cNvSpPr txBox="1">
            <a:spLocks/>
          </p:cNvSpPr>
          <p:nvPr/>
        </p:nvSpPr>
        <p:spPr>
          <a:xfrm>
            <a:off x="9855200" y="6443133"/>
            <a:ext cx="23249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Control </a:t>
            </a:r>
            <a:endParaRPr lang="en-GB" sz="2000" dirty="0"/>
          </a:p>
        </p:txBody>
      </p:sp>
      <p:sp>
        <p:nvSpPr>
          <p:cNvPr id="3" name="Tekstvak 2"/>
          <p:cNvSpPr txBox="1"/>
          <p:nvPr/>
        </p:nvSpPr>
        <p:spPr>
          <a:xfrm>
            <a:off x="4358138" y="5062579"/>
            <a:ext cx="7044266" cy="1015663"/>
          </a:xfrm>
          <a:prstGeom prst="rect">
            <a:avLst/>
          </a:prstGeom>
          <a:solidFill>
            <a:schemeClr val="bg2"/>
          </a:solidFill>
          <a:ln>
            <a:solidFill>
              <a:srgbClr val="7030A0"/>
            </a:solidFill>
          </a:ln>
        </p:spPr>
        <p:txBody>
          <a:bodyPr wrap="square" rtlCol="0">
            <a:spAutoFit/>
          </a:bodyPr>
          <a:lstStyle/>
          <a:p>
            <a:r>
              <a:rPr lang="en-GB" sz="2000" dirty="0">
                <a:solidFill>
                  <a:srgbClr val="000000"/>
                </a:solidFill>
                <a:latin typeface="Calibri Light" panose="020F0302020204030204"/>
              </a:rPr>
              <a:t>I.e. the manufacturer must always execute the activities from the previous page, but only needs to submit these for control to regulatory authorities in case of a Class II or III device.</a:t>
            </a:r>
          </a:p>
        </p:txBody>
      </p:sp>
    </p:spTree>
    <p:extLst>
      <p:ext uri="{BB962C8B-B14F-4D97-AF65-F5344CB8AC3E}">
        <p14:creationId xmlns:p14="http://schemas.microsoft.com/office/powerpoint/2010/main" val="325268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2370</TotalTime>
  <Words>2178</Words>
  <Application>Microsoft Office PowerPoint</Application>
  <PresentationFormat>Widescreen</PresentationFormat>
  <Paragraphs>217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Terugblik</vt:lpstr>
      <vt:lpstr>Stages of regulatory control and activities of each one</vt:lpstr>
      <vt:lpstr>Regulation requires precisely defined, legal, language…</vt:lpstr>
      <vt:lpstr>PowerPoint Presentation</vt:lpstr>
      <vt:lpstr>Stages covered by Regulations</vt:lpstr>
      <vt:lpstr>PowerPoint Presentation</vt:lpstr>
      <vt:lpstr>What Regulations cover (overview)</vt:lpstr>
      <vt:lpstr>Product Control (pre-market)</vt:lpstr>
      <vt:lpstr>PowerPoint Presentation</vt:lpstr>
      <vt:lpstr>Pre-market submission &amp; product classification</vt:lpstr>
      <vt:lpstr>Manufacturing</vt:lpstr>
      <vt:lpstr>PowerPoint Presentation</vt:lpstr>
      <vt:lpstr>Labelling &amp; Instructions for Use</vt:lpstr>
      <vt:lpstr>All regulations for manufacturers combined in ISO 13485</vt:lpstr>
      <vt:lpstr>Marketing &amp; Sales Control (placing on the market)</vt:lpstr>
      <vt:lpstr>Vendor: Establishment Registration</vt:lpstr>
      <vt:lpstr>Vendor: Advertising</vt:lpstr>
      <vt:lpstr>Use Control (post-market)</vt:lpstr>
      <vt:lpstr>After Sale Obligations</vt:lpstr>
      <vt:lpstr>Post Market Surveillance / Vigilance</vt:lpstr>
      <vt:lpstr>Post Market Surveillance / Vigilance</vt:lpstr>
      <vt:lpstr>Role of BMET in Vigilance on Medical Devices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196</cp:revision>
  <dcterms:created xsi:type="dcterms:W3CDTF">2014-11-03T16:21:19Z</dcterms:created>
  <dcterms:modified xsi:type="dcterms:W3CDTF">2020-03-19T11:06:37Z</dcterms:modified>
</cp:coreProperties>
</file>